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995" r:id="rId1"/>
  </p:sldMasterIdLst>
  <p:sldIdLst>
    <p:sldId id="256" r:id="rId2"/>
    <p:sldId id="257" r:id="rId3"/>
    <p:sldId id="259" r:id="rId4"/>
    <p:sldId id="268" r:id="rId5"/>
    <p:sldId id="267" r:id="rId6"/>
    <p:sldId id="264" r:id="rId7"/>
    <p:sldId id="266" r:id="rId8"/>
    <p:sldId id="258" r:id="rId9"/>
    <p:sldId id="261" r:id="rId10"/>
    <p:sldId id="260" r:id="rId11"/>
    <p:sldId id="262" r:id="rId12"/>
    <p:sldId id="263"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77" d="100"/>
          <a:sy n="77" d="100"/>
        </p:scale>
        <p:origin x="852"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2039540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9DEA83EB-A71D-47F4-B1B5-C0A3358175FD}" type="datetimeFigureOut">
              <a:rPr lang="en-US" smtClean="0"/>
              <a:t>7/29/2023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536862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he-IL"/>
              <a:t>לחץ כדי לערוך סגנון כותרת של תבנית בסיס</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4166735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he-IL"/>
              <a:t>לחץ כדי לערוך סגנון כותרת של תבנית בסיס</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6965213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20757997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209355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4031075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nchorCtr="0"/>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17024353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586055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735151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990387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9DEA83EB-A71D-47F4-B1B5-C0A3358175FD}" type="datetimeFigureOut">
              <a:rPr lang="en-US" smtClean="0"/>
              <a:t>7/29/2023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766909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9DEA83EB-A71D-47F4-B1B5-C0A3358175FD}" type="datetimeFigureOut">
              <a:rPr lang="en-US" smtClean="0"/>
              <a:t>7/29/2023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592995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7" name="Date Placeholder 2"/>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2528229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3540821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7" name="Date Placeholder 4"/>
          <p:cNvSpPr>
            <a:spLocks noGrp="1"/>
          </p:cNvSpPr>
          <p:nvPr>
            <p:ph type="dt" sz="half" idx="10"/>
          </p:nvPr>
        </p:nvSpPr>
        <p:spPr/>
        <p:txBody>
          <a:bodyPr/>
          <a:lstStyle/>
          <a:p>
            <a:fld id="{9DEA83EB-A71D-47F4-B1B5-C0A3358175FD}" type="datetimeFigureOut">
              <a:rPr lang="en-US" smtClean="0"/>
              <a:t>7/29/2023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4199483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9DEA83EB-A71D-47F4-B1B5-C0A3358175FD}" type="datetimeFigureOut">
              <a:rPr lang="en-US" smtClean="0"/>
              <a:t>7/29/2023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BE97A3-C19D-4939-97EA-5BFC33F44C9E}" type="slidenum">
              <a:rPr lang="en-US" smtClean="0"/>
              <a:t>‹#›</a:t>
            </a:fld>
            <a:endParaRPr lang="en-US"/>
          </a:p>
        </p:txBody>
      </p:sp>
    </p:spTree>
    <p:extLst>
      <p:ext uri="{BB962C8B-B14F-4D97-AF65-F5344CB8AC3E}">
        <p14:creationId xmlns:p14="http://schemas.microsoft.com/office/powerpoint/2010/main" val="1109199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DEA83EB-A71D-47F4-B1B5-C0A3358175FD}" type="datetimeFigureOut">
              <a:rPr lang="en-US" smtClean="0"/>
              <a:t>7/29/2023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8BE97A3-C19D-4939-97EA-5BFC33F44C9E}" type="slidenum">
              <a:rPr lang="en-US" smtClean="0"/>
              <a:t>‹#›</a:t>
            </a:fld>
            <a:endParaRPr lang="en-US"/>
          </a:p>
        </p:txBody>
      </p:sp>
    </p:spTree>
    <p:extLst>
      <p:ext uri="{BB962C8B-B14F-4D97-AF65-F5344CB8AC3E}">
        <p14:creationId xmlns:p14="http://schemas.microsoft.com/office/powerpoint/2010/main" val="225058375"/>
      </p:ext>
    </p:extLst>
  </p:cSld>
  <p:clrMap bg1="dk1" tx1="lt1" bg2="dk2" tx2="lt2" accent1="accent1" accent2="accent2" accent3="accent3" accent4="accent4" accent5="accent5" accent6="accent6" hlink="hlink" folHlink="folHlink"/>
  <p:sldLayoutIdLst>
    <p:sldLayoutId id="2147483996" r:id="rId1"/>
    <p:sldLayoutId id="2147483997" r:id="rId2"/>
    <p:sldLayoutId id="2147483998" r:id="rId3"/>
    <p:sldLayoutId id="2147483999" r:id="rId4"/>
    <p:sldLayoutId id="2147484000" r:id="rId5"/>
    <p:sldLayoutId id="2147484001" r:id="rId6"/>
    <p:sldLayoutId id="2147484002" r:id="rId7"/>
    <p:sldLayoutId id="2147484003" r:id="rId8"/>
    <p:sldLayoutId id="2147484004" r:id="rId9"/>
    <p:sldLayoutId id="2147484005" r:id="rId10"/>
    <p:sldLayoutId id="2147484006" r:id="rId11"/>
    <p:sldLayoutId id="2147484007" r:id="rId12"/>
    <p:sldLayoutId id="2147484008" r:id="rId13"/>
    <p:sldLayoutId id="2147484009" r:id="rId14"/>
    <p:sldLayoutId id="2147484010" r:id="rId15"/>
    <p:sldLayoutId id="2147484011" r:id="rId16"/>
    <p:sldLayoutId id="214748401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0A0C8EF-EDA8-48F3-AD3B-81D8BD8A1A62}"/>
              </a:ext>
            </a:extLst>
          </p:cNvPr>
          <p:cNvSpPr>
            <a:spLocks noGrp="1"/>
          </p:cNvSpPr>
          <p:nvPr>
            <p:ph type="ctrTitle"/>
          </p:nvPr>
        </p:nvSpPr>
        <p:spPr>
          <a:xfrm>
            <a:off x="647701" y="1454964"/>
            <a:ext cx="3773470" cy="3308840"/>
          </a:xfrm>
        </p:spPr>
        <p:txBody>
          <a:bodyPr>
            <a:normAutofit/>
          </a:bodyPr>
          <a:lstStyle/>
          <a:p>
            <a:pPr algn="ctr"/>
            <a:r>
              <a:rPr lang="en-US" sz="4200" dirty="0">
                <a:effectLst/>
                <a:latin typeface="Calibri" panose="020F0502020204030204" pitchFamily="34" charset="0"/>
                <a:ea typeface="Calibri" panose="020F0502020204030204" pitchFamily="34" charset="0"/>
                <a:cs typeface="Arial" panose="020B0604020202020204" pitchFamily="34" charset="0"/>
              </a:rPr>
              <a:t>Meta </a:t>
            </a:r>
            <a:r>
              <a:rPr lang="en-US" sz="4200" dirty="0" err="1">
                <a:effectLst/>
                <a:latin typeface="Calibri" panose="020F0502020204030204" pitchFamily="34" charset="0"/>
                <a:ea typeface="Calibri" panose="020F0502020204030204" pitchFamily="34" charset="0"/>
                <a:cs typeface="Arial" panose="020B0604020202020204" pitchFamily="34" charset="0"/>
              </a:rPr>
              <a:t>Decentraland</a:t>
            </a:r>
            <a:endParaRPr lang="en-US" sz="4200" dirty="0"/>
          </a:p>
        </p:txBody>
      </p:sp>
      <p:sp>
        <p:nvSpPr>
          <p:cNvPr id="3" name="כותרת משנה 2">
            <a:extLst>
              <a:ext uri="{FF2B5EF4-FFF2-40B4-BE49-F238E27FC236}">
                <a16:creationId xmlns:a16="http://schemas.microsoft.com/office/drawing/2014/main" id="{E068AE87-DA97-4EC5-BEDE-7CD81DDFBCB2}"/>
              </a:ext>
            </a:extLst>
          </p:cNvPr>
          <p:cNvSpPr>
            <a:spLocks noGrp="1"/>
          </p:cNvSpPr>
          <p:nvPr>
            <p:ph type="subTitle" idx="1"/>
          </p:nvPr>
        </p:nvSpPr>
        <p:spPr>
          <a:xfrm>
            <a:off x="647701" y="4763803"/>
            <a:ext cx="3339281" cy="1464378"/>
          </a:xfrm>
        </p:spPr>
        <p:txBody>
          <a:bodyPr>
            <a:normAutofit/>
          </a:bodyPr>
          <a:lstStyle/>
          <a:p>
            <a:pPr algn="r" rtl="1"/>
            <a:r>
              <a:rPr lang="he-IL" sz="1800" b="1" dirty="0">
                <a:solidFill>
                  <a:schemeClr val="tx1"/>
                </a:solidFill>
              </a:rPr>
              <a:t>מגישים:</a:t>
            </a:r>
            <a:br>
              <a:rPr lang="en-US" sz="1800" b="1" dirty="0">
                <a:solidFill>
                  <a:schemeClr val="tx1"/>
                </a:solidFill>
              </a:rPr>
            </a:br>
            <a:r>
              <a:rPr lang="he-IL" sz="1800" b="1" dirty="0">
                <a:solidFill>
                  <a:schemeClr val="tx1"/>
                </a:solidFill>
              </a:rPr>
              <a:t>שמעון דסטה – 203670286</a:t>
            </a:r>
            <a:endParaRPr lang="en-US" sz="1800" b="1" dirty="0">
              <a:solidFill>
                <a:schemeClr val="tx1"/>
              </a:solidFill>
            </a:endParaRPr>
          </a:p>
          <a:p>
            <a:pPr algn="r" rtl="1"/>
            <a:r>
              <a:rPr lang="he-IL" sz="1800" b="1" dirty="0">
                <a:solidFill>
                  <a:schemeClr val="tx1"/>
                </a:solidFill>
              </a:rPr>
              <a:t>בן </a:t>
            </a:r>
            <a:r>
              <a:rPr lang="he-IL" sz="1800" b="1" dirty="0" err="1">
                <a:solidFill>
                  <a:schemeClr val="tx1"/>
                </a:solidFill>
              </a:rPr>
              <a:t>מישאל</a:t>
            </a:r>
            <a:r>
              <a:rPr lang="he-IL" sz="1800" b="1" dirty="0">
                <a:solidFill>
                  <a:schemeClr val="tx1"/>
                </a:solidFill>
              </a:rPr>
              <a:t> - 313580243</a:t>
            </a:r>
            <a:br>
              <a:rPr lang="en-US" sz="1800" b="1" dirty="0"/>
            </a:br>
            <a:endParaRPr lang="he-IL" sz="1800" b="1" dirty="0"/>
          </a:p>
        </p:txBody>
      </p:sp>
      <p:pic>
        <p:nvPicPr>
          <p:cNvPr id="6" name="תמונה 5" descr="תמונה שמכילה בניין, גורד שחקים, קו רקיע, שמיים&#10;&#10;התיאור נוצר באופן אוטומטי">
            <a:extLst>
              <a:ext uri="{FF2B5EF4-FFF2-40B4-BE49-F238E27FC236}">
                <a16:creationId xmlns:a16="http://schemas.microsoft.com/office/drawing/2014/main" id="{5DA54151-F61D-8317-46B5-7F9DEC06C681}"/>
              </a:ext>
            </a:extLst>
          </p:cNvPr>
          <p:cNvPicPr>
            <a:picLocks noChangeAspect="1"/>
          </p:cNvPicPr>
          <p:nvPr/>
        </p:nvPicPr>
        <p:blipFill rotWithShape="1">
          <a:blip r:embed="rId3">
            <a:extLst>
              <a:ext uri="{28A0092B-C50C-407E-A947-70E740481C1C}">
                <a14:useLocalDpi xmlns:a14="http://schemas.microsoft.com/office/drawing/2010/main" val="0"/>
              </a:ext>
            </a:extLst>
          </a:blip>
          <a:srcRect l="14404" r="23610"/>
          <a:stretch/>
        </p:blipFill>
        <p:spPr>
          <a:xfrm>
            <a:off x="4634682" y="18864"/>
            <a:ext cx="7557319" cy="6857990"/>
          </a:xfrm>
          <a:prstGeom prst="rect">
            <a:avLst/>
          </a:prstGeom>
        </p:spPr>
      </p:pic>
    </p:spTree>
    <p:extLst>
      <p:ext uri="{BB962C8B-B14F-4D97-AF65-F5344CB8AC3E}">
        <p14:creationId xmlns:p14="http://schemas.microsoft.com/office/powerpoint/2010/main" val="520326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6C3C64-E2B5-494D-BDA6-1E6E03E9D6DA}"/>
              </a:ext>
            </a:extLst>
          </p:cNvPr>
          <p:cNvSpPr>
            <a:spLocks noGrp="1"/>
          </p:cNvSpPr>
          <p:nvPr>
            <p:ph type="title"/>
          </p:nvPr>
        </p:nvSpPr>
        <p:spPr>
          <a:xfrm>
            <a:off x="5203596" y="161615"/>
            <a:ext cx="5247287" cy="1641986"/>
          </a:xfrm>
        </p:spPr>
        <p:txBody>
          <a:bodyPr>
            <a:normAutofit/>
          </a:bodyPr>
          <a:lstStyle/>
          <a:p>
            <a:pPr algn="ctr"/>
            <a:r>
              <a:rPr lang="he-IL" b="1" dirty="0">
                <a:effectLst/>
                <a:ea typeface="Times New Roman" panose="02020603050405020304" pitchFamily="18" charset="0"/>
                <a:cs typeface="Arial" panose="020B0604020202020204" pitchFamily="34" charset="0"/>
              </a:rPr>
              <a:t>דוגמת הפעלה מקצה אל קצה</a:t>
            </a:r>
            <a:endParaRPr lang="en-US" b="1" dirty="0"/>
          </a:p>
        </p:txBody>
      </p:sp>
      <p:sp>
        <p:nvSpPr>
          <p:cNvPr id="3" name="מציין מיקום תוכן 2">
            <a:extLst>
              <a:ext uri="{FF2B5EF4-FFF2-40B4-BE49-F238E27FC236}">
                <a16:creationId xmlns:a16="http://schemas.microsoft.com/office/drawing/2014/main" id="{5B32A437-5B10-4782-94E1-0B6C9BDF14A2}"/>
              </a:ext>
            </a:extLst>
          </p:cNvPr>
          <p:cNvSpPr>
            <a:spLocks noGrp="1"/>
          </p:cNvSpPr>
          <p:nvPr>
            <p:ph idx="1"/>
          </p:nvPr>
        </p:nvSpPr>
        <p:spPr>
          <a:xfrm>
            <a:off x="4470979" y="1907296"/>
            <a:ext cx="5979904" cy="4454225"/>
          </a:xfrm>
        </p:spPr>
        <p:txBody>
          <a:bodyPr>
            <a:normAutofit/>
          </a:bodyPr>
          <a:lstStyle/>
          <a:p>
            <a:pPr algn="r" rtl="1">
              <a:lnSpc>
                <a:spcPct val="90000"/>
              </a:lnSpc>
            </a:pPr>
            <a:r>
              <a:rPr lang="he-IL" sz="1100" dirty="0"/>
              <a:t>במערכת יש 2 סוגי משתמשים </a:t>
            </a:r>
            <a:r>
              <a:rPr lang="en-US" sz="1100" dirty="0"/>
              <a:t>Owner</a:t>
            </a:r>
            <a:r>
              <a:rPr lang="he-IL" sz="1100" dirty="0"/>
              <a:t> ו-</a:t>
            </a:r>
            <a:r>
              <a:rPr lang="en-US" sz="1100" dirty="0"/>
              <a:t>Guest</a:t>
            </a:r>
            <a:r>
              <a:rPr lang="he-IL" sz="1100" dirty="0"/>
              <a:t>.</a:t>
            </a:r>
          </a:p>
          <a:p>
            <a:pPr marL="0" indent="0" algn="r" rtl="1">
              <a:lnSpc>
                <a:spcPct val="90000"/>
              </a:lnSpc>
              <a:buNone/>
            </a:pPr>
            <a:r>
              <a:rPr lang="he-IL" sz="1100" u="sng" dirty="0"/>
              <a:t>פעולות שניתן לעשות בתור </a:t>
            </a:r>
            <a:r>
              <a:rPr lang="en-US" sz="1100" u="sng" dirty="0"/>
              <a:t>Owner</a:t>
            </a:r>
            <a:r>
              <a:rPr lang="he-IL" sz="1100" dirty="0"/>
              <a:t>:</a:t>
            </a:r>
            <a:endParaRPr lang="en-US" sz="1100" dirty="0"/>
          </a:p>
          <a:p>
            <a:pPr algn="r" rtl="1">
              <a:lnSpc>
                <a:spcPct val="90000"/>
              </a:lnSpc>
            </a:pPr>
            <a:r>
              <a:rPr lang="he-IL" sz="1100" u="sng" dirty="0"/>
              <a:t>קניית </a:t>
            </a:r>
            <a:r>
              <a:rPr lang="en-US" sz="1100" u="sng" dirty="0"/>
              <a:t>ERC20 Token – ETC</a:t>
            </a:r>
            <a:r>
              <a:rPr lang="he-IL" sz="1100" dirty="0"/>
              <a:t>:</a:t>
            </a:r>
          </a:p>
          <a:p>
            <a:pPr lvl="1" algn="r" rtl="1">
              <a:lnSpc>
                <a:spcPct val="90000"/>
              </a:lnSpc>
            </a:pPr>
            <a:r>
              <a:rPr lang="he-IL" sz="1100" dirty="0"/>
              <a:t>1. ניכנס לאתר עצמו בתור </a:t>
            </a:r>
            <a:r>
              <a:rPr lang="en-US" sz="1100" dirty="0"/>
              <a:t>Owner</a:t>
            </a:r>
            <a:r>
              <a:rPr lang="he-IL" sz="1100" dirty="0"/>
              <a:t> לכן נבחר באופציה </a:t>
            </a:r>
            <a:r>
              <a:rPr lang="en-US" sz="1100" dirty="0"/>
              <a:t>Owner</a:t>
            </a:r>
            <a:r>
              <a:rPr lang="he-IL" sz="1100" dirty="0"/>
              <a:t>.</a:t>
            </a:r>
          </a:p>
          <a:p>
            <a:pPr lvl="1" algn="r" rtl="1">
              <a:lnSpc>
                <a:spcPct val="90000"/>
              </a:lnSpc>
            </a:pPr>
            <a:r>
              <a:rPr lang="he-IL" sz="1100" dirty="0"/>
              <a:t>2. נעבור לדף </a:t>
            </a:r>
            <a:r>
              <a:rPr lang="en-US" sz="1100" dirty="0"/>
              <a:t>My Wallet</a:t>
            </a:r>
            <a:r>
              <a:rPr lang="he-IL" sz="1100" dirty="0"/>
              <a:t>.</a:t>
            </a:r>
          </a:p>
          <a:p>
            <a:pPr lvl="1" algn="r" rtl="1">
              <a:lnSpc>
                <a:spcPct val="90000"/>
              </a:lnSpc>
            </a:pPr>
            <a:r>
              <a:rPr lang="he-IL" sz="1100" dirty="0"/>
              <a:t>3. בחלק שבו כתוב </a:t>
            </a:r>
            <a:r>
              <a:rPr lang="en-US" sz="1100" dirty="0"/>
              <a:t>Buy Tokens</a:t>
            </a:r>
            <a:r>
              <a:rPr lang="he-IL" sz="1100" dirty="0"/>
              <a:t> נוכל לבחור את כמות ה</a:t>
            </a:r>
            <a:r>
              <a:rPr lang="en-US" sz="1100" dirty="0"/>
              <a:t>ERC</a:t>
            </a:r>
            <a:r>
              <a:rPr lang="he-IL" sz="1100" dirty="0"/>
              <a:t> שנרצה לקנות.</a:t>
            </a:r>
          </a:p>
          <a:p>
            <a:pPr lvl="1" algn="r" rtl="1">
              <a:lnSpc>
                <a:spcPct val="90000"/>
              </a:lnSpc>
            </a:pPr>
            <a:r>
              <a:rPr lang="he-IL" sz="1100" dirty="0"/>
              <a:t>4. נלחץ על הכפתור </a:t>
            </a:r>
            <a:r>
              <a:rPr lang="en-US" sz="1100" dirty="0"/>
              <a:t>Buy</a:t>
            </a:r>
            <a:r>
              <a:rPr lang="he-IL" sz="1100" dirty="0"/>
              <a:t>.</a:t>
            </a:r>
          </a:p>
          <a:p>
            <a:pPr lvl="1" algn="r" rtl="1">
              <a:lnSpc>
                <a:spcPct val="90000"/>
              </a:lnSpc>
            </a:pPr>
            <a:r>
              <a:rPr lang="he-IL" sz="1100" u="sng" dirty="0"/>
              <a:t>הערה</a:t>
            </a:r>
            <a:r>
              <a:rPr lang="he-IL" sz="1100" dirty="0"/>
              <a:t>: עלות </a:t>
            </a:r>
            <a:r>
              <a:rPr lang="en-US" sz="1100" dirty="0"/>
              <a:t>ERC</a:t>
            </a:r>
            <a:r>
              <a:rPr lang="he-IL" sz="1100" dirty="0"/>
              <a:t> אחד שווה ל0.1 </a:t>
            </a:r>
            <a:r>
              <a:rPr lang="he-IL" sz="1100" dirty="0" err="1"/>
              <a:t>את'ריום</a:t>
            </a:r>
            <a:r>
              <a:rPr lang="he-IL" sz="1100" dirty="0"/>
              <a:t>.</a:t>
            </a:r>
          </a:p>
          <a:p>
            <a:pPr algn="r" rtl="1">
              <a:lnSpc>
                <a:spcPct val="90000"/>
              </a:lnSpc>
            </a:pPr>
            <a:r>
              <a:rPr lang="he-IL" sz="1100" u="sng" dirty="0"/>
              <a:t>ביצוע </a:t>
            </a:r>
            <a:r>
              <a:rPr lang="en-US" sz="1100" u="sng" dirty="0"/>
              <a:t>Mint</a:t>
            </a:r>
            <a:r>
              <a:rPr lang="he-IL" sz="1100" u="sng" dirty="0"/>
              <a:t> לחלקה</a:t>
            </a:r>
            <a:r>
              <a:rPr lang="he-IL" sz="1100" dirty="0"/>
              <a:t>:</a:t>
            </a:r>
          </a:p>
          <a:p>
            <a:pPr lvl="1" algn="r" rtl="1">
              <a:lnSpc>
                <a:spcPct val="90000"/>
              </a:lnSpc>
            </a:pPr>
            <a:r>
              <a:rPr lang="he-IL" sz="1100" dirty="0"/>
              <a:t>1. בעמוד </a:t>
            </a:r>
            <a:r>
              <a:rPr lang="en-US" sz="1100" dirty="0"/>
              <a:t>Map</a:t>
            </a:r>
            <a:r>
              <a:rPr lang="he-IL" sz="1100" dirty="0"/>
              <a:t> ניכנס לאחת החלקות בצבע אפור כהה או לפארק בצבע ירוק.</a:t>
            </a:r>
          </a:p>
          <a:p>
            <a:pPr lvl="1" algn="r" rtl="1">
              <a:lnSpc>
                <a:spcPct val="90000"/>
              </a:lnSpc>
            </a:pPr>
            <a:r>
              <a:rPr lang="he-IL" sz="1100" dirty="0"/>
              <a:t>2. נלחץ על הכפתור </a:t>
            </a:r>
            <a:r>
              <a:rPr lang="en-US" sz="1100" dirty="0"/>
              <a:t>Mint</a:t>
            </a:r>
            <a:r>
              <a:rPr lang="he-IL" sz="1100" dirty="0"/>
              <a:t>.</a:t>
            </a:r>
          </a:p>
          <a:p>
            <a:pPr lvl="1" algn="r" rtl="1">
              <a:lnSpc>
                <a:spcPct val="90000"/>
              </a:lnSpc>
            </a:pPr>
            <a:r>
              <a:rPr lang="he-IL" sz="1100" u="sng" dirty="0"/>
              <a:t>הערה</a:t>
            </a:r>
            <a:r>
              <a:rPr lang="he-IL" sz="1100" dirty="0"/>
              <a:t>: רק הבעלים של העולם יכול לבצע פעולה זו על חלקות שעדיין לא בוצע בהם </a:t>
            </a:r>
            <a:r>
              <a:rPr lang="en-US" sz="1100" dirty="0"/>
              <a:t>Mint</a:t>
            </a:r>
            <a:r>
              <a:rPr lang="he-IL" sz="1100" dirty="0"/>
              <a:t>.</a:t>
            </a:r>
          </a:p>
        </p:txBody>
      </p:sp>
      <p:pic>
        <p:nvPicPr>
          <p:cNvPr id="5" name="Picture 4" descr="Pin אדום מוצמד בתאריך לוח שנה">
            <a:extLst>
              <a:ext uri="{FF2B5EF4-FFF2-40B4-BE49-F238E27FC236}">
                <a16:creationId xmlns:a16="http://schemas.microsoft.com/office/drawing/2014/main" id="{97FA4BA3-6F68-3E7D-4E79-80B4FFF4725F}"/>
              </a:ext>
            </a:extLst>
          </p:cNvPr>
          <p:cNvPicPr>
            <a:picLocks noChangeAspect="1"/>
          </p:cNvPicPr>
          <p:nvPr/>
        </p:nvPicPr>
        <p:blipFill rotWithShape="1">
          <a:blip r:embed="rId3"/>
          <a:srcRect l="60494" r="-1" b="-1"/>
          <a:stretch/>
        </p:blipFill>
        <p:spPr>
          <a:xfrm>
            <a:off x="-1" y="10"/>
            <a:ext cx="4058949" cy="6857990"/>
          </a:xfrm>
          <a:prstGeom prst="rect">
            <a:avLst/>
          </a:prstGeom>
        </p:spPr>
      </p:pic>
    </p:spTree>
    <p:extLst>
      <p:ext uri="{BB962C8B-B14F-4D97-AF65-F5344CB8AC3E}">
        <p14:creationId xmlns:p14="http://schemas.microsoft.com/office/powerpoint/2010/main" val="2296028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6C3C64-E2B5-494D-BDA6-1E6E03E9D6DA}"/>
              </a:ext>
            </a:extLst>
          </p:cNvPr>
          <p:cNvSpPr>
            <a:spLocks noGrp="1"/>
          </p:cNvSpPr>
          <p:nvPr>
            <p:ph type="title"/>
          </p:nvPr>
        </p:nvSpPr>
        <p:spPr>
          <a:xfrm>
            <a:off x="4960733" y="365924"/>
            <a:ext cx="5343203" cy="1641986"/>
          </a:xfrm>
        </p:spPr>
        <p:txBody>
          <a:bodyPr>
            <a:normAutofit/>
          </a:bodyPr>
          <a:lstStyle/>
          <a:p>
            <a:pPr algn="ctr"/>
            <a:r>
              <a:rPr lang="he-IL" b="1" dirty="0">
                <a:effectLst/>
                <a:ea typeface="Times New Roman" panose="02020603050405020304" pitchFamily="18" charset="0"/>
                <a:cs typeface="Arial" panose="020B0604020202020204" pitchFamily="34" charset="0"/>
              </a:rPr>
              <a:t>דוגמת הפעלה מקצה אל קצה</a:t>
            </a:r>
            <a:endParaRPr lang="en-US" b="1" dirty="0"/>
          </a:p>
        </p:txBody>
      </p:sp>
      <p:sp>
        <p:nvSpPr>
          <p:cNvPr id="3" name="מציין מיקום תוכן 2">
            <a:extLst>
              <a:ext uri="{FF2B5EF4-FFF2-40B4-BE49-F238E27FC236}">
                <a16:creationId xmlns:a16="http://schemas.microsoft.com/office/drawing/2014/main" id="{5B32A437-5B10-4782-94E1-0B6C9BDF14A2}"/>
              </a:ext>
            </a:extLst>
          </p:cNvPr>
          <p:cNvSpPr>
            <a:spLocks noGrp="1"/>
          </p:cNvSpPr>
          <p:nvPr>
            <p:ph idx="1"/>
          </p:nvPr>
        </p:nvSpPr>
        <p:spPr>
          <a:xfrm>
            <a:off x="4706649" y="2007910"/>
            <a:ext cx="5851372" cy="4240490"/>
          </a:xfrm>
        </p:spPr>
        <p:txBody>
          <a:bodyPr>
            <a:normAutofit/>
          </a:bodyPr>
          <a:lstStyle/>
          <a:p>
            <a:pPr marL="0" indent="0" algn="r" rtl="1">
              <a:lnSpc>
                <a:spcPct val="90000"/>
              </a:lnSpc>
              <a:buNone/>
            </a:pPr>
            <a:r>
              <a:rPr lang="he-IL" sz="1300" u="sng" dirty="0"/>
              <a:t>עדכון פרטים של חלקה והעלאת משחק</a:t>
            </a:r>
            <a:r>
              <a:rPr lang="he-IL" sz="1300" dirty="0"/>
              <a:t>:</a:t>
            </a:r>
          </a:p>
          <a:p>
            <a:pPr algn="r" rtl="1">
              <a:lnSpc>
                <a:spcPct val="90000"/>
              </a:lnSpc>
            </a:pPr>
            <a:r>
              <a:rPr lang="he-IL" sz="1300" u="sng" dirty="0"/>
              <a:t>הערה</a:t>
            </a:r>
            <a:r>
              <a:rPr lang="he-IL" sz="1300" dirty="0"/>
              <a:t>: פעולה זו אפשרית רק בחלקה בבעלותך.</a:t>
            </a:r>
          </a:p>
          <a:p>
            <a:pPr algn="r" rtl="1">
              <a:lnSpc>
                <a:spcPct val="90000"/>
              </a:lnSpc>
            </a:pPr>
            <a:r>
              <a:rPr lang="he-IL" sz="1300" dirty="0"/>
              <a:t>1. בעמוד </a:t>
            </a:r>
            <a:r>
              <a:rPr lang="en-US" sz="1300" dirty="0"/>
              <a:t>Map</a:t>
            </a:r>
            <a:r>
              <a:rPr lang="he-IL" sz="1300" dirty="0"/>
              <a:t> ניכנס לאחת החלקות שבבעלותנו(חלקה בצבע כתום).</a:t>
            </a:r>
          </a:p>
          <a:p>
            <a:pPr algn="r" rtl="1">
              <a:lnSpc>
                <a:spcPct val="90000"/>
              </a:lnSpc>
            </a:pPr>
            <a:r>
              <a:rPr lang="he-IL" sz="1300" dirty="0"/>
              <a:t>2. נוכל לבחור איזה משחק יהיה בחלקה מתוך רשימת המשחקים או לבחור באופציה הריקה כדי להסיר משחק מהחלקה.</a:t>
            </a:r>
          </a:p>
          <a:p>
            <a:pPr algn="r" rtl="1">
              <a:lnSpc>
                <a:spcPct val="90000"/>
              </a:lnSpc>
            </a:pPr>
            <a:r>
              <a:rPr lang="he-IL" sz="1300" dirty="0"/>
              <a:t>3. ניתן להגדיר את מחיר החלקה כך שמי שירצה לקנות אותה יהיה חייב לשלם לנו את המחיר שנגדיר.</a:t>
            </a:r>
          </a:p>
          <a:p>
            <a:pPr algn="r" rtl="1">
              <a:lnSpc>
                <a:spcPct val="90000"/>
              </a:lnSpc>
            </a:pPr>
            <a:r>
              <a:rPr lang="he-IL" sz="1300" dirty="0"/>
              <a:t>4. נלחץ על הכפתור </a:t>
            </a:r>
            <a:r>
              <a:rPr lang="en-US" sz="1300" dirty="0"/>
              <a:t>Update</a:t>
            </a:r>
            <a:r>
              <a:rPr lang="he-IL" sz="1300" dirty="0"/>
              <a:t>.</a:t>
            </a:r>
            <a:endParaRPr lang="he-IL" sz="1300" u="sng" dirty="0"/>
          </a:p>
          <a:p>
            <a:pPr marL="0" indent="0" algn="r" rtl="1">
              <a:lnSpc>
                <a:spcPct val="90000"/>
              </a:lnSpc>
              <a:buNone/>
            </a:pPr>
            <a:r>
              <a:rPr lang="he-IL" sz="1300" u="sng" dirty="0"/>
              <a:t>ביצוע </a:t>
            </a:r>
            <a:r>
              <a:rPr lang="en-US" sz="1300" u="sng" dirty="0"/>
              <a:t>Approve</a:t>
            </a:r>
            <a:r>
              <a:rPr lang="he-IL" sz="1300" u="sng" dirty="0"/>
              <a:t> לחלקה שנרצה לקנות</a:t>
            </a:r>
            <a:r>
              <a:rPr lang="he-IL" sz="1300" dirty="0"/>
              <a:t>:</a:t>
            </a:r>
          </a:p>
          <a:p>
            <a:pPr algn="r" rtl="1">
              <a:lnSpc>
                <a:spcPct val="90000"/>
              </a:lnSpc>
            </a:pPr>
            <a:r>
              <a:rPr lang="he-IL" sz="1300" u="sng" dirty="0"/>
              <a:t>הערה</a:t>
            </a:r>
            <a:r>
              <a:rPr lang="he-IL" sz="1300" dirty="0"/>
              <a:t>: פעולה זו אפשרית רק בחלקה רגילה, כלומר שאיננה פארק/כביש ובתנאי שאנחנו לא הבעלים של החלקה.</a:t>
            </a:r>
          </a:p>
          <a:p>
            <a:pPr algn="r" rtl="1">
              <a:lnSpc>
                <a:spcPct val="90000"/>
              </a:lnSpc>
            </a:pPr>
            <a:r>
              <a:rPr lang="he-IL" sz="1300" dirty="0"/>
              <a:t>1. בעמוד </a:t>
            </a:r>
            <a:r>
              <a:rPr lang="en-US" sz="1300" dirty="0"/>
              <a:t>Map</a:t>
            </a:r>
            <a:r>
              <a:rPr lang="he-IL" sz="1300" dirty="0"/>
              <a:t> ניכנס לאחת החלקות שנרצה לקנות שאיננה פארק/כביש ושאינה בבעלותנו(חלקה בצבע אפור כהה).</a:t>
            </a:r>
          </a:p>
          <a:p>
            <a:pPr algn="r" rtl="1">
              <a:lnSpc>
                <a:spcPct val="90000"/>
              </a:lnSpc>
            </a:pPr>
            <a:r>
              <a:rPr lang="he-IL" sz="1300" dirty="0"/>
              <a:t>2. נלחץ על הכפתור </a:t>
            </a:r>
            <a:r>
              <a:rPr lang="en-US" sz="1300" dirty="0"/>
              <a:t>Approve</a:t>
            </a:r>
            <a:r>
              <a:rPr lang="he-IL" sz="1300" dirty="0"/>
              <a:t>.</a:t>
            </a:r>
          </a:p>
        </p:txBody>
      </p:sp>
      <p:pic>
        <p:nvPicPr>
          <p:cNvPr id="11" name="Picture 4" descr="מבט עליון של לוח נסיעות">
            <a:extLst>
              <a:ext uri="{FF2B5EF4-FFF2-40B4-BE49-F238E27FC236}">
                <a16:creationId xmlns:a16="http://schemas.microsoft.com/office/drawing/2014/main" id="{A7C72B8A-1696-D07B-6D1E-A319C9D074D0}"/>
              </a:ext>
            </a:extLst>
          </p:cNvPr>
          <p:cNvPicPr>
            <a:picLocks noChangeAspect="1"/>
          </p:cNvPicPr>
          <p:nvPr/>
        </p:nvPicPr>
        <p:blipFill rotWithShape="1">
          <a:blip r:embed="rId3"/>
          <a:srcRect l="28486" r="32156"/>
          <a:stretch/>
        </p:blipFill>
        <p:spPr>
          <a:xfrm>
            <a:off x="-1" y="10"/>
            <a:ext cx="4058949" cy="6857990"/>
          </a:xfrm>
          <a:prstGeom prst="rect">
            <a:avLst/>
          </a:prstGeom>
        </p:spPr>
      </p:pic>
    </p:spTree>
    <p:extLst>
      <p:ext uri="{BB962C8B-B14F-4D97-AF65-F5344CB8AC3E}">
        <p14:creationId xmlns:p14="http://schemas.microsoft.com/office/powerpoint/2010/main" val="2757576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6C3C64-E2B5-494D-BDA6-1E6E03E9D6DA}"/>
              </a:ext>
            </a:extLst>
          </p:cNvPr>
          <p:cNvSpPr>
            <a:spLocks noGrp="1"/>
          </p:cNvSpPr>
          <p:nvPr>
            <p:ph type="title"/>
          </p:nvPr>
        </p:nvSpPr>
        <p:spPr>
          <a:xfrm>
            <a:off x="650668" y="322007"/>
            <a:ext cx="6249784" cy="1641986"/>
          </a:xfrm>
        </p:spPr>
        <p:txBody>
          <a:bodyPr>
            <a:normAutofit/>
          </a:bodyPr>
          <a:lstStyle/>
          <a:p>
            <a:pPr algn="ctr"/>
            <a:r>
              <a:rPr lang="he-IL" b="1" dirty="0">
                <a:effectLst/>
                <a:ea typeface="Times New Roman" panose="02020603050405020304" pitchFamily="18" charset="0"/>
                <a:cs typeface="Arial" panose="020B0604020202020204" pitchFamily="34" charset="0"/>
              </a:rPr>
              <a:t>דוגמת הפעלה מקצה </a:t>
            </a:r>
            <a:br>
              <a:rPr lang="en-US" b="1" dirty="0">
                <a:effectLst/>
                <a:ea typeface="Times New Roman" panose="02020603050405020304" pitchFamily="18" charset="0"/>
                <a:cs typeface="Arial" panose="020B0604020202020204" pitchFamily="34" charset="0"/>
              </a:rPr>
            </a:br>
            <a:r>
              <a:rPr lang="he-IL" b="1" dirty="0">
                <a:effectLst/>
                <a:ea typeface="Times New Roman" panose="02020603050405020304" pitchFamily="18" charset="0"/>
                <a:cs typeface="Arial" panose="020B0604020202020204" pitchFamily="34" charset="0"/>
              </a:rPr>
              <a:t>אל קצה</a:t>
            </a:r>
            <a:endParaRPr lang="en-US" b="1" dirty="0"/>
          </a:p>
        </p:txBody>
      </p:sp>
      <p:pic>
        <p:nvPicPr>
          <p:cNvPr id="5" name="Picture 4" descr="פאזל לבן עם חתיכה אדומה אחת">
            <a:extLst>
              <a:ext uri="{FF2B5EF4-FFF2-40B4-BE49-F238E27FC236}">
                <a16:creationId xmlns:a16="http://schemas.microsoft.com/office/drawing/2014/main" id="{988EA144-BEA5-709E-781F-6B3243D7151F}"/>
              </a:ext>
            </a:extLst>
          </p:cNvPr>
          <p:cNvPicPr>
            <a:picLocks noChangeAspect="1"/>
          </p:cNvPicPr>
          <p:nvPr/>
        </p:nvPicPr>
        <p:blipFill rotWithShape="1">
          <a:blip r:embed="rId3"/>
          <a:srcRect l="31746" r="30142"/>
          <a:stretch/>
        </p:blipFill>
        <p:spPr>
          <a:xfrm>
            <a:off x="7548152" y="10"/>
            <a:ext cx="4646658" cy="6857990"/>
          </a:xfrm>
          <a:prstGeom prst="rect">
            <a:avLst/>
          </a:prstGeom>
        </p:spPr>
      </p:pic>
      <p:sp>
        <p:nvSpPr>
          <p:cNvPr id="9" name="Rectangle 8">
            <a:extLst>
              <a:ext uri="{FF2B5EF4-FFF2-40B4-BE49-F238E27FC236}">
                <a16:creationId xmlns:a16="http://schemas.microsoft.com/office/drawing/2014/main" id="{4554089D-779D-46F6-81CB-EA9C12693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L"/>
          </a:p>
        </p:txBody>
      </p:sp>
      <p:sp>
        <p:nvSpPr>
          <p:cNvPr id="3" name="מציין מיקום תוכן 2">
            <a:extLst>
              <a:ext uri="{FF2B5EF4-FFF2-40B4-BE49-F238E27FC236}">
                <a16:creationId xmlns:a16="http://schemas.microsoft.com/office/drawing/2014/main" id="{5B32A437-5B10-4782-94E1-0B6C9BDF14A2}"/>
              </a:ext>
            </a:extLst>
          </p:cNvPr>
          <p:cNvSpPr>
            <a:spLocks noGrp="1"/>
          </p:cNvSpPr>
          <p:nvPr>
            <p:ph idx="1"/>
          </p:nvPr>
        </p:nvSpPr>
        <p:spPr>
          <a:xfrm>
            <a:off x="650668" y="2438400"/>
            <a:ext cx="6249784" cy="3809999"/>
          </a:xfrm>
        </p:spPr>
        <p:txBody>
          <a:bodyPr>
            <a:normAutofit/>
          </a:bodyPr>
          <a:lstStyle/>
          <a:p>
            <a:pPr marL="0" indent="0" algn="r" rtl="1">
              <a:lnSpc>
                <a:spcPct val="90000"/>
              </a:lnSpc>
              <a:buNone/>
            </a:pPr>
            <a:r>
              <a:rPr lang="he-IL" sz="1400" u="sng" dirty="0"/>
              <a:t>העברת בעלות של חלקה:</a:t>
            </a:r>
          </a:p>
          <a:p>
            <a:pPr algn="r" rtl="1">
              <a:lnSpc>
                <a:spcPct val="90000"/>
              </a:lnSpc>
            </a:pPr>
            <a:r>
              <a:rPr lang="he-IL" sz="1400" u="sng" dirty="0"/>
              <a:t>הערה</a:t>
            </a:r>
            <a:r>
              <a:rPr lang="he-IL" sz="1400" dirty="0"/>
              <a:t>: פעולה זו אפשרית רק בחלקה בבעלותך.</a:t>
            </a:r>
            <a:endParaRPr lang="en-US" sz="1400" dirty="0"/>
          </a:p>
          <a:p>
            <a:pPr algn="r" rtl="1">
              <a:lnSpc>
                <a:spcPct val="90000"/>
              </a:lnSpc>
            </a:pPr>
            <a:r>
              <a:rPr lang="he-IL" sz="1400" dirty="0"/>
              <a:t>1. בעמוד </a:t>
            </a:r>
            <a:r>
              <a:rPr lang="en-US" sz="1400" dirty="0"/>
              <a:t>Map</a:t>
            </a:r>
            <a:r>
              <a:rPr lang="he-IL" sz="1400" dirty="0"/>
              <a:t> ניכנס לאחת החלקות שבבעלותנו(חלקה בצבע כתום).</a:t>
            </a:r>
          </a:p>
          <a:p>
            <a:pPr algn="r" rtl="1">
              <a:lnSpc>
                <a:spcPct val="90000"/>
              </a:lnSpc>
            </a:pPr>
            <a:r>
              <a:rPr lang="he-IL" sz="1400" dirty="0"/>
              <a:t>2. נעבור לאופציה </a:t>
            </a:r>
            <a:r>
              <a:rPr lang="en-US" sz="1400" dirty="0"/>
              <a:t>Transfer</a:t>
            </a:r>
            <a:r>
              <a:rPr lang="he-IL" sz="1400" dirty="0"/>
              <a:t>.</a:t>
            </a:r>
          </a:p>
          <a:p>
            <a:pPr algn="r" rtl="1">
              <a:lnSpc>
                <a:spcPct val="90000"/>
              </a:lnSpc>
            </a:pPr>
            <a:r>
              <a:rPr lang="he-IL" sz="1400" dirty="0"/>
              <a:t>3. נבחר כתובת של ארנק שאליו נרצה להעביר את הבעלות.</a:t>
            </a:r>
          </a:p>
          <a:p>
            <a:pPr algn="r" rtl="1">
              <a:lnSpc>
                <a:spcPct val="90000"/>
              </a:lnSpc>
            </a:pPr>
            <a:r>
              <a:rPr lang="he-IL" sz="1400" dirty="0"/>
              <a:t>4. נלחץ על הכפתור </a:t>
            </a:r>
            <a:r>
              <a:rPr lang="en-US" sz="1400" dirty="0"/>
              <a:t>Transfer</a:t>
            </a:r>
            <a:r>
              <a:rPr lang="he-IL" sz="1400" dirty="0"/>
              <a:t>.</a:t>
            </a:r>
          </a:p>
          <a:p>
            <a:pPr marL="0" indent="0" algn="r" rtl="1">
              <a:lnSpc>
                <a:spcPct val="90000"/>
              </a:lnSpc>
              <a:buNone/>
            </a:pPr>
            <a:r>
              <a:rPr lang="he-IL" sz="1400" u="sng" dirty="0"/>
              <a:t>פעולות שניתן לעשות בתור </a:t>
            </a:r>
            <a:r>
              <a:rPr lang="en-US" sz="1400" u="sng" dirty="0"/>
              <a:t>Guest</a:t>
            </a:r>
            <a:r>
              <a:rPr lang="he-IL" sz="1400" dirty="0"/>
              <a:t>:</a:t>
            </a:r>
          </a:p>
          <a:p>
            <a:pPr algn="r" rtl="1">
              <a:lnSpc>
                <a:spcPct val="90000"/>
              </a:lnSpc>
            </a:pPr>
            <a:r>
              <a:rPr lang="he-IL" sz="1400" u="sng" dirty="0"/>
              <a:t>כניסה למשחק בתוך חלקה</a:t>
            </a:r>
            <a:r>
              <a:rPr lang="he-IL" sz="1400" dirty="0"/>
              <a:t>:</a:t>
            </a:r>
          </a:p>
          <a:p>
            <a:pPr algn="r" rtl="1">
              <a:lnSpc>
                <a:spcPct val="90000"/>
              </a:lnSpc>
            </a:pPr>
            <a:r>
              <a:rPr lang="he-IL" sz="1400" dirty="0"/>
              <a:t>1. בעמוד </a:t>
            </a:r>
            <a:r>
              <a:rPr lang="en-US" sz="1400" dirty="0"/>
              <a:t>Map</a:t>
            </a:r>
            <a:r>
              <a:rPr lang="he-IL" sz="1400" dirty="0"/>
              <a:t> ניכנס לאחת החלקות שיש בהם משחק(חלקה בצבע אדום או פארק בצבע ירוק כהה).</a:t>
            </a:r>
          </a:p>
          <a:p>
            <a:pPr algn="r" rtl="1">
              <a:lnSpc>
                <a:spcPct val="90000"/>
              </a:lnSpc>
            </a:pPr>
            <a:r>
              <a:rPr lang="he-IL" sz="1400" dirty="0"/>
              <a:t>2. נלחץ על הכפתור </a:t>
            </a:r>
            <a:r>
              <a:rPr lang="en-US" sz="1400" dirty="0"/>
              <a:t>Play</a:t>
            </a:r>
            <a:r>
              <a:rPr lang="he-IL" sz="1400" dirty="0"/>
              <a:t> ונעבור לעמוד חדש שבו יוצג המשחק.</a:t>
            </a:r>
          </a:p>
          <a:p>
            <a:pPr algn="r" rtl="1">
              <a:lnSpc>
                <a:spcPct val="90000"/>
              </a:lnSpc>
            </a:pPr>
            <a:r>
              <a:rPr lang="he-IL" sz="1400" dirty="0"/>
              <a:t>3. כדי לחזור למפה על מנת לשחק במשחק בחלקה אחרת ניתן ללחוץ על הכפתור </a:t>
            </a:r>
            <a:r>
              <a:rPr lang="en-US" sz="1400" dirty="0"/>
              <a:t>Map</a:t>
            </a:r>
            <a:r>
              <a:rPr lang="he-IL" sz="1400" dirty="0"/>
              <a:t>. </a:t>
            </a:r>
            <a:endParaRPr lang="en-US" sz="1400" dirty="0"/>
          </a:p>
        </p:txBody>
      </p:sp>
    </p:spTree>
    <p:extLst>
      <p:ext uri="{BB962C8B-B14F-4D97-AF65-F5344CB8AC3E}">
        <p14:creationId xmlns:p14="http://schemas.microsoft.com/office/powerpoint/2010/main" val="4045493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Picture 3" descr="Orange leaves on floor">
            <a:extLst>
              <a:ext uri="{FF2B5EF4-FFF2-40B4-BE49-F238E27FC236}">
                <a16:creationId xmlns:a16="http://schemas.microsoft.com/office/drawing/2014/main" id="{91D31ABE-4B6C-74B8-8707-64A365267A49}"/>
              </a:ext>
            </a:extLst>
          </p:cNvPr>
          <p:cNvPicPr>
            <a:picLocks noChangeAspect="1"/>
          </p:cNvPicPr>
          <p:nvPr/>
        </p:nvPicPr>
        <p:blipFill rotWithShape="1">
          <a:blip r:embed="rId3">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כותרת 1">
            <a:extLst>
              <a:ext uri="{FF2B5EF4-FFF2-40B4-BE49-F238E27FC236}">
                <a16:creationId xmlns:a16="http://schemas.microsoft.com/office/drawing/2014/main" id="{0585EEA4-31BB-16AA-8888-DF1C72723BA6}"/>
              </a:ext>
            </a:extLst>
          </p:cNvPr>
          <p:cNvSpPr>
            <a:spLocks noGrp="1"/>
          </p:cNvSpPr>
          <p:nvPr>
            <p:ph type="ctrTitle"/>
          </p:nvPr>
        </p:nvSpPr>
        <p:spPr/>
        <p:txBody>
          <a:bodyPr>
            <a:normAutofit/>
          </a:bodyPr>
          <a:lstStyle/>
          <a:p>
            <a:r>
              <a:rPr lang="en-US" dirty="0"/>
              <a:t>Thanks you</a:t>
            </a:r>
            <a:endParaRPr lang="en-IL" dirty="0"/>
          </a:p>
        </p:txBody>
      </p:sp>
    </p:spTree>
    <p:extLst>
      <p:ext uri="{BB962C8B-B14F-4D97-AF65-F5344CB8AC3E}">
        <p14:creationId xmlns:p14="http://schemas.microsoft.com/office/powerpoint/2010/main" val="2527695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EE51E63-71BC-4C23-AA60-1B6605E3EF60}"/>
              </a:ext>
            </a:extLst>
          </p:cNvPr>
          <p:cNvSpPr>
            <a:spLocks noGrp="1"/>
          </p:cNvSpPr>
          <p:nvPr>
            <p:ph type="title"/>
          </p:nvPr>
        </p:nvSpPr>
        <p:spPr>
          <a:xfrm>
            <a:off x="5135048" y="101976"/>
            <a:ext cx="5302764" cy="1080684"/>
          </a:xfrm>
        </p:spPr>
        <p:txBody>
          <a:bodyPr vert="horz" lIns="91440" tIns="45720" rIns="91440" bIns="45720" rtlCol="0" anchor="b">
            <a:normAutofit fontScale="90000"/>
          </a:bodyPr>
          <a:lstStyle/>
          <a:p>
            <a:pPr algn="ctr"/>
            <a:r>
              <a:rPr lang="en-US" sz="7200" dirty="0" err="1">
                <a:effectLst/>
              </a:rPr>
              <a:t>באגים</a:t>
            </a:r>
            <a:r>
              <a:rPr lang="en-US" sz="7200" dirty="0">
                <a:effectLst/>
              </a:rPr>
              <a:t> </a:t>
            </a:r>
            <a:r>
              <a:rPr lang="en-US" sz="7200" dirty="0" err="1">
                <a:effectLst/>
              </a:rPr>
              <a:t>ידועים</a:t>
            </a:r>
            <a:endParaRPr lang="en-US" sz="7200" dirty="0"/>
          </a:p>
        </p:txBody>
      </p:sp>
      <p:sp>
        <p:nvSpPr>
          <p:cNvPr id="3" name="מציין מיקום תוכן 2">
            <a:extLst>
              <a:ext uri="{FF2B5EF4-FFF2-40B4-BE49-F238E27FC236}">
                <a16:creationId xmlns:a16="http://schemas.microsoft.com/office/drawing/2014/main" id="{BE9F6D93-A464-465D-83D1-4F6D0FF9F962}"/>
              </a:ext>
            </a:extLst>
          </p:cNvPr>
          <p:cNvSpPr>
            <a:spLocks noGrp="1"/>
          </p:cNvSpPr>
          <p:nvPr>
            <p:ph idx="1"/>
          </p:nvPr>
        </p:nvSpPr>
        <p:spPr>
          <a:xfrm>
            <a:off x="5315516" y="1469627"/>
            <a:ext cx="5122296" cy="1464378"/>
          </a:xfrm>
        </p:spPr>
        <p:txBody>
          <a:bodyPr vert="horz" lIns="91440" tIns="45720" rIns="91440" bIns="45720" rtlCol="0" anchor="t">
            <a:normAutofit/>
          </a:bodyPr>
          <a:lstStyle/>
          <a:p>
            <a:pPr marL="0" indent="0" algn="r" rtl="1">
              <a:buNone/>
            </a:pPr>
            <a:r>
              <a:rPr lang="en-US" cap="all" dirty="0" err="1"/>
              <a:t>אין</a:t>
            </a:r>
            <a:r>
              <a:rPr lang="en-US" cap="all" dirty="0"/>
              <a:t> </a:t>
            </a:r>
            <a:r>
              <a:rPr lang="en-US" cap="all" dirty="0" err="1"/>
              <a:t>באגים</a:t>
            </a:r>
            <a:r>
              <a:rPr lang="en-US" cap="all" dirty="0"/>
              <a:t>.</a:t>
            </a:r>
          </a:p>
        </p:txBody>
      </p:sp>
      <p:pic>
        <p:nvPicPr>
          <p:cNvPr id="5" name="Picture 4" descr="חוקר בוחן את הצמיחה בצלחת פטרי">
            <a:extLst>
              <a:ext uri="{FF2B5EF4-FFF2-40B4-BE49-F238E27FC236}">
                <a16:creationId xmlns:a16="http://schemas.microsoft.com/office/drawing/2014/main" id="{BA42E8BA-8775-F965-B8EB-E484207F3B8C}"/>
              </a:ext>
            </a:extLst>
          </p:cNvPr>
          <p:cNvPicPr>
            <a:picLocks noChangeAspect="1"/>
          </p:cNvPicPr>
          <p:nvPr/>
        </p:nvPicPr>
        <p:blipFill rotWithShape="1">
          <a:blip r:embed="rId3"/>
          <a:srcRect l="27195" r="27694" b="-1"/>
          <a:stretch/>
        </p:blipFill>
        <p:spPr>
          <a:xfrm>
            <a:off x="-1" y="10"/>
            <a:ext cx="4634681" cy="6857990"/>
          </a:xfrm>
          <a:prstGeom prst="rect">
            <a:avLst/>
          </a:prstGeom>
        </p:spPr>
      </p:pic>
    </p:spTree>
    <p:extLst>
      <p:ext uri="{BB962C8B-B14F-4D97-AF65-F5344CB8AC3E}">
        <p14:creationId xmlns:p14="http://schemas.microsoft.com/office/powerpoint/2010/main" val="2778644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B59DC6-D446-49CC-A37B-0A3D6822A610}"/>
              </a:ext>
            </a:extLst>
          </p:cNvPr>
          <p:cNvSpPr>
            <a:spLocks noGrp="1"/>
          </p:cNvSpPr>
          <p:nvPr>
            <p:ph type="title"/>
          </p:nvPr>
        </p:nvSpPr>
        <p:spPr>
          <a:xfrm>
            <a:off x="641885" y="462289"/>
            <a:ext cx="6828512" cy="945092"/>
          </a:xfrm>
        </p:spPr>
        <p:txBody>
          <a:bodyPr>
            <a:normAutofit/>
          </a:bodyPr>
          <a:lstStyle/>
          <a:p>
            <a:pPr algn="ctr" rtl="1"/>
            <a:r>
              <a:rPr lang="he-IL" b="1" dirty="0">
                <a:effectLst/>
                <a:latin typeface="Calibri" panose="020F0502020204030204" pitchFamily="34" charset="0"/>
                <a:ea typeface="Calibri" panose="020F0502020204030204" pitchFamily="34" charset="0"/>
                <a:cs typeface="Arial" panose="020B0604020202020204" pitchFamily="34" charset="0"/>
              </a:rPr>
              <a:t>המודלים והקבצים</a:t>
            </a:r>
            <a:endParaRPr lang="en-US" dirty="0"/>
          </a:p>
        </p:txBody>
      </p:sp>
      <p:sp>
        <p:nvSpPr>
          <p:cNvPr id="3" name="מציין מיקום תוכן 2">
            <a:extLst>
              <a:ext uri="{FF2B5EF4-FFF2-40B4-BE49-F238E27FC236}">
                <a16:creationId xmlns:a16="http://schemas.microsoft.com/office/drawing/2014/main" id="{51B73AC4-4491-48B0-B04F-33B89041B10C}"/>
              </a:ext>
            </a:extLst>
          </p:cNvPr>
          <p:cNvSpPr>
            <a:spLocks noGrp="1"/>
          </p:cNvSpPr>
          <p:nvPr>
            <p:ph idx="1"/>
          </p:nvPr>
        </p:nvSpPr>
        <p:spPr>
          <a:xfrm>
            <a:off x="492981" y="1524000"/>
            <a:ext cx="6977416" cy="4741628"/>
          </a:xfrm>
        </p:spPr>
        <p:txBody>
          <a:bodyPr>
            <a:normAutofit/>
          </a:bodyPr>
          <a:lstStyle/>
          <a:p>
            <a:pPr algn="r" rtl="1">
              <a:lnSpc>
                <a:spcPct val="90000"/>
              </a:lnSpc>
            </a:pPr>
            <a:r>
              <a:rPr lang="en-US" sz="1600" b="1" u="sng" dirty="0"/>
              <a:t>Solidity – Contracts</a:t>
            </a:r>
          </a:p>
          <a:p>
            <a:pPr algn="r" rtl="1">
              <a:lnSpc>
                <a:spcPct val="90000"/>
              </a:lnSpc>
            </a:pPr>
            <a:r>
              <a:rPr lang="en-US" sz="1600" b="1" u="sng" dirty="0"/>
              <a:t>Token</a:t>
            </a:r>
            <a:r>
              <a:rPr lang="he-IL" sz="1600" dirty="0"/>
              <a:t> – חוזה שיורש מ</a:t>
            </a:r>
            <a:r>
              <a:rPr lang="en-US" sz="1600" dirty="0"/>
              <a:t>ERC20</a:t>
            </a:r>
            <a:r>
              <a:rPr lang="he-IL" sz="1600" dirty="0"/>
              <a:t> מתוך הספרייה של </a:t>
            </a:r>
            <a:r>
              <a:rPr lang="en-US" sz="1600" dirty="0" err="1"/>
              <a:t>openzeppelin</a:t>
            </a:r>
            <a:r>
              <a:rPr lang="he-IL" sz="1600" dirty="0"/>
              <a:t>, החוזה מייצר 10,000 טוקנים שסימונם </a:t>
            </a:r>
            <a:r>
              <a:rPr lang="en-US" sz="1600" dirty="0"/>
              <a:t>ETC</a:t>
            </a:r>
            <a:r>
              <a:rPr lang="he-IL" sz="1600" dirty="0"/>
              <a:t> ושם אותם בארנק שמבצע את ה</a:t>
            </a:r>
            <a:r>
              <a:rPr lang="en-US" sz="1600" dirty="0"/>
              <a:t>deploy</a:t>
            </a:r>
            <a:r>
              <a:rPr lang="he-IL" sz="1600" dirty="0"/>
              <a:t>, לפי ההגדרות של </a:t>
            </a:r>
            <a:r>
              <a:rPr lang="en-US" sz="1600" dirty="0"/>
              <a:t>Ganache</a:t>
            </a:r>
            <a:r>
              <a:rPr lang="he-IL" sz="1600" dirty="0"/>
              <a:t> זהו הארנק הראשון ברשימה. מחיר של טוקן אחד כזה שווה ל </a:t>
            </a:r>
            <a:r>
              <a:rPr lang="en-US" sz="1600" dirty="0"/>
              <a:t>ether</a:t>
            </a:r>
            <a:r>
              <a:rPr lang="he-IL" sz="1600" dirty="0"/>
              <a:t> 0.1 וארנקים אחרים יכולים לקנות </a:t>
            </a:r>
            <a:r>
              <a:rPr lang="en-US" sz="1600" dirty="0"/>
              <a:t>ETC</a:t>
            </a:r>
            <a:r>
              <a:rPr lang="he-IL" sz="1600" dirty="0"/>
              <a:t> מהארנק הראשון באמצעות הפונקציה </a:t>
            </a:r>
            <a:r>
              <a:rPr lang="en-US" sz="1600" dirty="0" err="1"/>
              <a:t>buyTokens</a:t>
            </a:r>
            <a:r>
              <a:rPr lang="he-IL" sz="1600" dirty="0"/>
              <a:t>, כמו כן קיימת הפונקציה </a:t>
            </a:r>
            <a:r>
              <a:rPr lang="en-US" sz="1600" dirty="0" err="1"/>
              <a:t>getPrice</a:t>
            </a:r>
            <a:r>
              <a:rPr lang="he-IL" sz="1600" dirty="0"/>
              <a:t> שמחזירה את הערך של המחיר של הטוקן.</a:t>
            </a:r>
          </a:p>
          <a:p>
            <a:pPr algn="r" rtl="1">
              <a:lnSpc>
                <a:spcPct val="90000"/>
              </a:lnSpc>
            </a:pPr>
            <a:r>
              <a:rPr lang="en-US" sz="1600" b="1" u="sng" dirty="0"/>
              <a:t>World</a:t>
            </a:r>
            <a:r>
              <a:rPr lang="he-IL" sz="1600" dirty="0"/>
              <a:t> – חוזה שיורש מ</a:t>
            </a:r>
            <a:r>
              <a:rPr lang="en-US" sz="1600" dirty="0"/>
              <a:t>ERC721</a:t>
            </a:r>
            <a:r>
              <a:rPr lang="he-IL" sz="1600" dirty="0"/>
              <a:t> </a:t>
            </a:r>
            <a:r>
              <a:rPr lang="he-IL" sz="1600" dirty="0" err="1"/>
              <a:t>ומ</a:t>
            </a:r>
            <a:r>
              <a:rPr lang="en-US" sz="1600" dirty="0"/>
              <a:t>Ownable</a:t>
            </a:r>
            <a:r>
              <a:rPr lang="he-IL" sz="1600" dirty="0"/>
              <a:t> מתוך הספרייה של </a:t>
            </a:r>
            <a:r>
              <a:rPr lang="en-US" sz="1600" dirty="0" err="1"/>
              <a:t>openzepplin</a:t>
            </a:r>
            <a:r>
              <a:rPr lang="he-IL" sz="1600" dirty="0"/>
              <a:t>, בתוך החוזה מוגדר מבנה בשם </a:t>
            </a:r>
            <a:r>
              <a:rPr lang="en-US" sz="1600" dirty="0"/>
              <a:t>Land</a:t>
            </a:r>
            <a:r>
              <a:rPr lang="he-IL" sz="1600" dirty="0"/>
              <a:t> שמכיל את כל המידע שצריך עבור כל חלקה במפה עצמה. החוזה משתמש בחוזה </a:t>
            </a:r>
            <a:r>
              <a:rPr lang="en-US" sz="1600" dirty="0"/>
              <a:t>Token</a:t>
            </a:r>
            <a:r>
              <a:rPr lang="he-IL" sz="1600" dirty="0"/>
              <a:t> על מנת לבצע העברה של חלקות באמצעות מחיר שנקבע לפי ה</a:t>
            </a:r>
            <a:r>
              <a:rPr lang="en-US" sz="1600" dirty="0"/>
              <a:t>Token</a:t>
            </a:r>
            <a:r>
              <a:rPr lang="he-IL" sz="1600" dirty="0"/>
              <a:t>. בחוזה עצמו מופיעות הפונקציות הבאות:</a:t>
            </a:r>
          </a:p>
          <a:p>
            <a:pPr algn="r" rtl="1">
              <a:lnSpc>
                <a:spcPct val="90000"/>
              </a:lnSpc>
            </a:pPr>
            <a:r>
              <a:rPr lang="en-US" sz="1600" b="1" dirty="0"/>
              <a:t>mint</a:t>
            </a:r>
            <a:r>
              <a:rPr lang="he-IL" sz="1600" b="1" dirty="0"/>
              <a:t> </a:t>
            </a:r>
            <a:r>
              <a:rPr lang="he-IL" sz="1600" dirty="0"/>
              <a:t>– פונקציה שמקבלת נתונים על חלקה, מעדכנת את הערך של מספר הטוקנים בחוזה וקוראת לפונקציה </a:t>
            </a:r>
            <a:r>
              <a:rPr lang="en-US" sz="1600" dirty="0"/>
              <a:t>_mint</a:t>
            </a:r>
            <a:r>
              <a:rPr lang="he-IL" sz="1600" dirty="0"/>
              <a:t> שנמצאת ב</a:t>
            </a:r>
            <a:r>
              <a:rPr lang="en-US" sz="1600" dirty="0"/>
              <a:t>ERC721</a:t>
            </a:r>
            <a:r>
              <a:rPr lang="he-IL" sz="1600" dirty="0"/>
              <a:t> על מנת להוסיף את הטוקן לבעלים שביצע את ה</a:t>
            </a:r>
            <a:r>
              <a:rPr lang="en-US" sz="1600" dirty="0"/>
              <a:t>mint</a:t>
            </a:r>
            <a:r>
              <a:rPr lang="he-IL" sz="1600" dirty="0"/>
              <a:t> ובסוף הפונקציה תעביר לפונקציה </a:t>
            </a:r>
            <a:r>
              <a:rPr lang="en-US" sz="1600" dirty="0" err="1"/>
              <a:t>setLand</a:t>
            </a:r>
            <a:r>
              <a:rPr lang="he-IL" sz="1600" dirty="0"/>
              <a:t> את ה</a:t>
            </a:r>
            <a:r>
              <a:rPr lang="en-US" sz="1600" dirty="0"/>
              <a:t>land</a:t>
            </a:r>
            <a:r>
              <a:rPr lang="he-IL" sz="1600" dirty="0"/>
              <a:t> על מנת לשמור אותו ב</a:t>
            </a:r>
            <a:r>
              <a:rPr lang="en-US" sz="1600" dirty="0"/>
              <a:t> mapping</a:t>
            </a:r>
            <a:r>
              <a:rPr lang="he-IL" sz="1600" dirty="0"/>
              <a:t> כאשר ה</a:t>
            </a:r>
            <a:r>
              <a:rPr lang="en-US" sz="1600" dirty="0" err="1"/>
              <a:t>tokenId</a:t>
            </a:r>
            <a:r>
              <a:rPr lang="he-IL" sz="1600" dirty="0"/>
              <a:t> של החלקה הוא ה</a:t>
            </a:r>
            <a:r>
              <a:rPr lang="en-US" sz="1600" dirty="0"/>
              <a:t>key</a:t>
            </a:r>
            <a:r>
              <a:rPr lang="he-IL" sz="1600" dirty="0"/>
              <a:t> והחלקה עצמה היא ה</a:t>
            </a:r>
            <a:r>
              <a:rPr lang="en-US" sz="1600" dirty="0"/>
              <a:t>value</a:t>
            </a:r>
            <a:r>
              <a:rPr lang="he-IL" sz="1600" dirty="0"/>
              <a:t>.</a:t>
            </a:r>
          </a:p>
        </p:txBody>
      </p:sp>
      <p:pic>
        <p:nvPicPr>
          <p:cNvPr id="8" name="תמונה 7" descr="תמונה שמכילה מתכת, מטבע, נחושת, ניקל&#10;&#10;התיאור נוצר באופן אוטומטי">
            <a:extLst>
              <a:ext uri="{FF2B5EF4-FFF2-40B4-BE49-F238E27FC236}">
                <a16:creationId xmlns:a16="http://schemas.microsoft.com/office/drawing/2014/main" id="{711AD951-ABD3-A767-89B6-1EF48BAEE557}"/>
              </a:ext>
            </a:extLst>
          </p:cNvPr>
          <p:cNvPicPr>
            <a:picLocks noChangeAspect="1"/>
          </p:cNvPicPr>
          <p:nvPr/>
        </p:nvPicPr>
        <p:blipFill rotWithShape="1">
          <a:blip r:embed="rId3">
            <a:extLst>
              <a:ext uri="{28A0092B-C50C-407E-A947-70E740481C1C}">
                <a14:useLocalDpi xmlns:a14="http://schemas.microsoft.com/office/drawing/2010/main" val="0"/>
              </a:ext>
            </a:extLst>
          </a:blip>
          <a:srcRect l="29952" r="28471" b="1"/>
          <a:stretch/>
        </p:blipFill>
        <p:spPr>
          <a:xfrm>
            <a:off x="8135860" y="10"/>
            <a:ext cx="4058949" cy="6857990"/>
          </a:xfrm>
          <a:prstGeom prst="rect">
            <a:avLst/>
          </a:prstGeom>
        </p:spPr>
      </p:pic>
    </p:spTree>
    <p:extLst>
      <p:ext uri="{BB962C8B-B14F-4D97-AF65-F5344CB8AC3E}">
        <p14:creationId xmlns:p14="http://schemas.microsoft.com/office/powerpoint/2010/main" val="726266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B59DC6-D446-49CC-A37B-0A3D6822A610}"/>
              </a:ext>
            </a:extLst>
          </p:cNvPr>
          <p:cNvSpPr>
            <a:spLocks noGrp="1"/>
          </p:cNvSpPr>
          <p:nvPr>
            <p:ph type="title"/>
          </p:nvPr>
        </p:nvSpPr>
        <p:spPr>
          <a:xfrm>
            <a:off x="4706649" y="306779"/>
            <a:ext cx="5343203" cy="869596"/>
          </a:xfrm>
        </p:spPr>
        <p:txBody>
          <a:bodyPr>
            <a:normAutofit/>
          </a:bodyPr>
          <a:lstStyle/>
          <a:p>
            <a:pPr algn="ctr" rtl="1"/>
            <a:r>
              <a:rPr lang="he-IL" b="1" dirty="0">
                <a:effectLst/>
                <a:latin typeface="Calibri" panose="020F0502020204030204" pitchFamily="34" charset="0"/>
                <a:ea typeface="Calibri" panose="020F0502020204030204" pitchFamily="34" charset="0"/>
                <a:cs typeface="Arial" panose="020B0604020202020204" pitchFamily="34" charset="0"/>
              </a:rPr>
              <a:t>המודלים והקבצים</a:t>
            </a:r>
            <a:endParaRPr lang="en-US" dirty="0"/>
          </a:p>
        </p:txBody>
      </p:sp>
      <p:sp>
        <p:nvSpPr>
          <p:cNvPr id="3" name="מציין מיקום תוכן 2">
            <a:extLst>
              <a:ext uri="{FF2B5EF4-FFF2-40B4-BE49-F238E27FC236}">
                <a16:creationId xmlns:a16="http://schemas.microsoft.com/office/drawing/2014/main" id="{51B73AC4-4491-48B0-B04F-33B89041B10C}"/>
              </a:ext>
            </a:extLst>
          </p:cNvPr>
          <p:cNvSpPr>
            <a:spLocks noGrp="1"/>
          </p:cNvSpPr>
          <p:nvPr>
            <p:ph idx="1"/>
          </p:nvPr>
        </p:nvSpPr>
        <p:spPr>
          <a:xfrm>
            <a:off x="4706649" y="2438400"/>
            <a:ext cx="5343203" cy="3809999"/>
          </a:xfrm>
        </p:spPr>
        <p:txBody>
          <a:bodyPr>
            <a:normAutofit/>
          </a:bodyPr>
          <a:lstStyle/>
          <a:p>
            <a:pPr algn="r" rtl="1">
              <a:lnSpc>
                <a:spcPct val="90000"/>
              </a:lnSpc>
            </a:pPr>
            <a:r>
              <a:rPr lang="en-US" sz="1400" b="1"/>
              <a:t>getTokensCount</a:t>
            </a:r>
            <a:r>
              <a:rPr lang="he-IL" sz="1400"/>
              <a:t> – פונקציה המחזירה את כמות הטוקנים בחוזה.</a:t>
            </a:r>
          </a:p>
          <a:p>
            <a:pPr algn="r" rtl="1">
              <a:lnSpc>
                <a:spcPct val="90000"/>
              </a:lnSpc>
            </a:pPr>
            <a:r>
              <a:rPr lang="en-US" sz="1400" b="1"/>
              <a:t>getMap</a:t>
            </a:r>
            <a:r>
              <a:rPr lang="he-IL" sz="1400"/>
              <a:t> -  פונקציה שמחזירה מערך של כתובות ומערך של חלקות כך שיש התאמה באינדקסים בצורה כזאת שבמערך הכתובות נשמרים הבעלים של החלקות באינדקס המתאים.</a:t>
            </a:r>
          </a:p>
          <a:p>
            <a:pPr algn="r" rtl="1">
              <a:lnSpc>
                <a:spcPct val="90000"/>
              </a:lnSpc>
            </a:pPr>
            <a:r>
              <a:rPr lang="en-US" sz="1400" b="1"/>
              <a:t>setLand</a:t>
            </a:r>
            <a:r>
              <a:rPr lang="he-IL" sz="1400" b="1"/>
              <a:t> </a:t>
            </a:r>
            <a:r>
              <a:rPr lang="he-IL" sz="1400"/>
              <a:t>– פונקציה שמקבלת מבנה של חלקה ובודקת שני תנאים האם ה</a:t>
            </a:r>
            <a:r>
              <a:rPr lang="en-US" sz="1400"/>
              <a:t>tokenId</a:t>
            </a:r>
            <a:r>
              <a:rPr lang="he-IL" sz="1400"/>
              <a:t> של החלקה קיים והאם מחיר החלקה גדול או שווה ל0, אם שני התנאים מתקיימים נשמור את המבנה המעודכן במיקום של ה</a:t>
            </a:r>
            <a:r>
              <a:rPr lang="en-US" sz="1400"/>
              <a:t>tokenId</a:t>
            </a:r>
            <a:r>
              <a:rPr lang="he-IL" sz="1400"/>
              <a:t> שלו ב</a:t>
            </a:r>
            <a:r>
              <a:rPr lang="en-US" sz="1400"/>
              <a:t>mapping</a:t>
            </a:r>
            <a:r>
              <a:rPr lang="he-IL" sz="1400"/>
              <a:t>.</a:t>
            </a:r>
          </a:p>
          <a:p>
            <a:pPr algn="r" rtl="1">
              <a:lnSpc>
                <a:spcPct val="90000"/>
              </a:lnSpc>
            </a:pPr>
            <a:r>
              <a:rPr lang="en-US" sz="1400" b="1"/>
              <a:t>transferLand</a:t>
            </a:r>
            <a:r>
              <a:rPr lang="he-IL" sz="1400" b="1"/>
              <a:t> </a:t>
            </a:r>
            <a:r>
              <a:rPr lang="he-IL" sz="1400"/>
              <a:t>– פונקציה שמקבלת </a:t>
            </a:r>
            <a:r>
              <a:rPr lang="en-US" sz="1400"/>
              <a:t>tokenId</a:t>
            </a:r>
            <a:r>
              <a:rPr lang="he-IL" sz="1400"/>
              <a:t> של חלקה וכתובת שאליה נרצה להעביר את הבעלות על החלקה, לפונקציה יש 2 תנאים לביצוע שלה: סוג המבנה חייב להיות </a:t>
            </a:r>
            <a:r>
              <a:rPr lang="en-US" sz="1400"/>
              <a:t>NFT</a:t>
            </a:r>
            <a:r>
              <a:rPr lang="he-IL" sz="1400"/>
              <a:t> וה</a:t>
            </a:r>
            <a:r>
              <a:rPr lang="en-US" sz="1400"/>
              <a:t>msg.sender</a:t>
            </a:r>
            <a:r>
              <a:rPr lang="he-IL" sz="1400"/>
              <a:t> כלומר מי שקרא לפונקציה לא יכול להיות מי שנרצה להעביר אליו את הבעלות של החלקה, אם שני התנאים מתקיימים באמצעות הטוקן </a:t>
            </a:r>
            <a:r>
              <a:rPr lang="en-US" sz="1400"/>
              <a:t>ETC</a:t>
            </a:r>
            <a:r>
              <a:rPr lang="he-IL" sz="1400"/>
              <a:t> מסוג </a:t>
            </a:r>
            <a:r>
              <a:rPr lang="en-US" sz="1400"/>
              <a:t>ERC20</a:t>
            </a:r>
            <a:r>
              <a:rPr lang="he-IL" sz="1400"/>
              <a:t> שלנו נבצע העברה של כמות הטוקנים לפי המחיר של החלקה ממי שנעביר אליו את הבעלות למי שקרא לפונקציה, ואז נעביר את הבעלות על החלקה לבעלים החדשים.</a:t>
            </a:r>
          </a:p>
        </p:txBody>
      </p:sp>
      <p:pic>
        <p:nvPicPr>
          <p:cNvPr id="5" name="Picture 4" descr="צילום תקריב של מקלדת מחשבון">
            <a:extLst>
              <a:ext uri="{FF2B5EF4-FFF2-40B4-BE49-F238E27FC236}">
                <a16:creationId xmlns:a16="http://schemas.microsoft.com/office/drawing/2014/main" id="{81F4BB00-5493-CDB7-A289-EB71BA3C4D67}"/>
              </a:ext>
            </a:extLst>
          </p:cNvPr>
          <p:cNvPicPr>
            <a:picLocks noChangeAspect="1"/>
          </p:cNvPicPr>
          <p:nvPr/>
        </p:nvPicPr>
        <p:blipFill rotWithShape="1">
          <a:blip r:embed="rId3"/>
          <a:srcRect l="27350" r="33439" b="-1"/>
          <a:stretch/>
        </p:blipFill>
        <p:spPr>
          <a:xfrm>
            <a:off x="-1" y="10"/>
            <a:ext cx="4058949" cy="6857990"/>
          </a:xfrm>
          <a:prstGeom prst="rect">
            <a:avLst/>
          </a:prstGeom>
        </p:spPr>
      </p:pic>
    </p:spTree>
    <p:extLst>
      <p:ext uri="{BB962C8B-B14F-4D97-AF65-F5344CB8AC3E}">
        <p14:creationId xmlns:p14="http://schemas.microsoft.com/office/powerpoint/2010/main" val="3021233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B59DC6-D446-49CC-A37B-0A3D6822A610}"/>
              </a:ext>
            </a:extLst>
          </p:cNvPr>
          <p:cNvSpPr>
            <a:spLocks noGrp="1"/>
          </p:cNvSpPr>
          <p:nvPr>
            <p:ph type="title"/>
          </p:nvPr>
        </p:nvSpPr>
        <p:spPr>
          <a:xfrm>
            <a:off x="5282381" y="302065"/>
            <a:ext cx="4767471" cy="841315"/>
          </a:xfrm>
        </p:spPr>
        <p:txBody>
          <a:bodyPr>
            <a:normAutofit/>
          </a:bodyPr>
          <a:lstStyle/>
          <a:p>
            <a:pPr algn="ctr" rtl="1"/>
            <a:r>
              <a:rPr lang="he-IL" b="1" dirty="0">
                <a:effectLst/>
                <a:latin typeface="Calibri" panose="020F0502020204030204" pitchFamily="34" charset="0"/>
                <a:ea typeface="Calibri" panose="020F0502020204030204" pitchFamily="34" charset="0"/>
                <a:cs typeface="Arial" panose="020B0604020202020204" pitchFamily="34" charset="0"/>
              </a:rPr>
              <a:t>המודלים והקבצים</a:t>
            </a:r>
            <a:endParaRPr lang="en-US" dirty="0"/>
          </a:p>
        </p:txBody>
      </p:sp>
      <p:sp>
        <p:nvSpPr>
          <p:cNvPr id="3" name="מציין מיקום תוכן 2">
            <a:extLst>
              <a:ext uri="{FF2B5EF4-FFF2-40B4-BE49-F238E27FC236}">
                <a16:creationId xmlns:a16="http://schemas.microsoft.com/office/drawing/2014/main" id="{51B73AC4-4491-48B0-B04F-33B89041B10C}"/>
              </a:ext>
            </a:extLst>
          </p:cNvPr>
          <p:cNvSpPr>
            <a:spLocks noGrp="1"/>
          </p:cNvSpPr>
          <p:nvPr>
            <p:ph idx="1"/>
          </p:nvPr>
        </p:nvSpPr>
        <p:spPr>
          <a:xfrm>
            <a:off x="5282381" y="1757238"/>
            <a:ext cx="5698370" cy="4491161"/>
          </a:xfrm>
        </p:spPr>
        <p:txBody>
          <a:bodyPr>
            <a:normAutofit/>
          </a:bodyPr>
          <a:lstStyle/>
          <a:p>
            <a:pPr algn="r" rtl="1">
              <a:lnSpc>
                <a:spcPct val="90000"/>
              </a:lnSpc>
            </a:pPr>
            <a:r>
              <a:rPr lang="he-IL" sz="1400" b="1" u="sng" dirty="0"/>
              <a:t>הערות</a:t>
            </a:r>
            <a:r>
              <a:rPr lang="he-IL" sz="1400" dirty="0"/>
              <a:t>:</a:t>
            </a:r>
          </a:p>
          <a:p>
            <a:pPr algn="r" rtl="1">
              <a:lnSpc>
                <a:spcPct val="90000"/>
              </a:lnSpc>
            </a:pPr>
            <a:r>
              <a:rPr lang="he-IL" sz="1400" dirty="0"/>
              <a:t>בהתחלה כל החלקות רשומות ע"י הבעלים של העולם אך הן עדיין לא עברו </a:t>
            </a:r>
            <a:r>
              <a:rPr lang="en-US" sz="1400" dirty="0"/>
              <a:t>mint</a:t>
            </a:r>
            <a:r>
              <a:rPr lang="he-IL" sz="1400" dirty="0"/>
              <a:t> לכן על מנת לבצע בהם שינויים או להעביר אותם הבעלים של העולם חייב לבצע להם </a:t>
            </a:r>
            <a:r>
              <a:rPr lang="en-US" sz="1400" dirty="0"/>
              <a:t>mint</a:t>
            </a:r>
            <a:r>
              <a:rPr lang="he-IL" sz="1400" dirty="0"/>
              <a:t> בפעם הראשונה.</a:t>
            </a:r>
          </a:p>
          <a:p>
            <a:pPr algn="r" rtl="1">
              <a:lnSpc>
                <a:spcPct val="90000"/>
              </a:lnSpc>
            </a:pPr>
            <a:r>
              <a:rPr lang="he-IL" sz="1400" dirty="0"/>
              <a:t>כדי לקנות חלקות מבעלים אחרים נצטרך לשלם להם באמצעות </a:t>
            </a:r>
            <a:r>
              <a:rPr lang="en-US" sz="1400" dirty="0"/>
              <a:t>ETC</a:t>
            </a:r>
            <a:r>
              <a:rPr lang="he-IL" sz="1400" dirty="0"/>
              <a:t> – טוקן מסוג </a:t>
            </a:r>
            <a:r>
              <a:rPr lang="en-US" sz="1400" dirty="0"/>
              <a:t>ERC20</a:t>
            </a:r>
            <a:r>
              <a:rPr lang="he-IL" sz="1400" dirty="0"/>
              <a:t>, לכן נצטרך לקנות טוקנים כאלו(ניתן לעשות זאת בעמוד </a:t>
            </a:r>
            <a:r>
              <a:rPr lang="en-US" sz="1400" dirty="0"/>
              <a:t>My Wallet</a:t>
            </a:r>
            <a:r>
              <a:rPr lang="he-IL" sz="1400" dirty="0"/>
              <a:t> כשנכנסים בתור </a:t>
            </a:r>
            <a:r>
              <a:rPr lang="en-US" sz="1400" dirty="0"/>
              <a:t>Owner</a:t>
            </a:r>
            <a:r>
              <a:rPr lang="he-IL" sz="1400" dirty="0"/>
              <a:t>), מחיר </a:t>
            </a:r>
            <a:r>
              <a:rPr lang="en-US" sz="1400" dirty="0"/>
              <a:t>ETC</a:t>
            </a:r>
            <a:r>
              <a:rPr lang="he-IL" sz="1400" dirty="0"/>
              <a:t> אחד שווה ל 0.1 </a:t>
            </a:r>
            <a:r>
              <a:rPr lang="he-IL" sz="1400" dirty="0" err="1"/>
              <a:t>את'ריום</a:t>
            </a:r>
            <a:r>
              <a:rPr lang="he-IL" sz="1400" dirty="0"/>
              <a:t> והקנייה עצמה היא מהכתובת של הארנק הראשון ב</a:t>
            </a:r>
            <a:r>
              <a:rPr lang="en-US" sz="1400" dirty="0"/>
              <a:t>Ganache</a:t>
            </a:r>
            <a:r>
              <a:rPr lang="he-IL" sz="1400" dirty="0"/>
              <a:t>, מכיוון שזהו הבעלים של העולם לכן כל הטוקנים בהתחלה נמצאים אצלו, כאשר הכמות היא 10,000 טוקנים.</a:t>
            </a:r>
          </a:p>
          <a:p>
            <a:pPr algn="r" rtl="1">
              <a:lnSpc>
                <a:spcPct val="90000"/>
              </a:lnSpc>
            </a:pPr>
            <a:r>
              <a:rPr lang="he-IL" sz="1400" dirty="0"/>
              <a:t>על מנת לבצע העברה של חלקה </a:t>
            </a:r>
            <a:r>
              <a:rPr lang="en-US" sz="1400" dirty="0"/>
              <a:t>NFT</a:t>
            </a:r>
            <a:r>
              <a:rPr lang="he-IL" sz="1400" dirty="0"/>
              <a:t> מסוג </a:t>
            </a:r>
            <a:r>
              <a:rPr lang="en-US" sz="1400" dirty="0"/>
              <a:t>ERC721</a:t>
            </a:r>
            <a:r>
              <a:rPr lang="he-IL" sz="1400" dirty="0"/>
              <a:t> נרצה לקבל בתמורה את המחיר שקבענו לפי הטוקן </a:t>
            </a:r>
            <a:r>
              <a:rPr lang="en-US" sz="1400" dirty="0"/>
              <a:t>ETC</a:t>
            </a:r>
            <a:r>
              <a:rPr lang="he-IL" sz="1400" dirty="0"/>
              <a:t> מסוג </a:t>
            </a:r>
            <a:r>
              <a:rPr lang="en-US" sz="1400" dirty="0"/>
              <a:t>ERC20</a:t>
            </a:r>
            <a:r>
              <a:rPr lang="he-IL" sz="1400" dirty="0"/>
              <a:t> לכן כדי שהבעלים של החלקה יוכל להעביר אותה לבעלים חדשים, אותם בעלים חדשים חייב לבצע </a:t>
            </a:r>
            <a:r>
              <a:rPr lang="en-US" sz="1400" dirty="0"/>
              <a:t>Approve</a:t>
            </a:r>
            <a:r>
              <a:rPr lang="he-IL" sz="1400" dirty="0"/>
              <a:t> לאותה חלקה על מנת לאפשר לבעלים הקיימים לבצע את ההעברה של הכמות טוקנים מסוג </a:t>
            </a:r>
            <a:r>
              <a:rPr lang="en-US" sz="1400" dirty="0"/>
              <a:t>ERC20</a:t>
            </a:r>
            <a:r>
              <a:rPr lang="he-IL" sz="1400" dirty="0"/>
              <a:t> אליו ולאחר מכן נוכל להעביר אל הבעלים החדשים את הבעלות על החלקה.</a:t>
            </a:r>
          </a:p>
          <a:p>
            <a:pPr algn="r" rtl="1">
              <a:lnSpc>
                <a:spcPct val="90000"/>
              </a:lnSpc>
            </a:pPr>
            <a:endParaRPr lang="he-IL" sz="1400" dirty="0"/>
          </a:p>
        </p:txBody>
      </p:sp>
      <p:pic>
        <p:nvPicPr>
          <p:cNvPr id="5" name="Picture 4" descr="גרף על מסמך עם עט">
            <a:extLst>
              <a:ext uri="{FF2B5EF4-FFF2-40B4-BE49-F238E27FC236}">
                <a16:creationId xmlns:a16="http://schemas.microsoft.com/office/drawing/2014/main" id="{AEFA214E-78F2-6347-E54D-A234E139EAAD}"/>
              </a:ext>
            </a:extLst>
          </p:cNvPr>
          <p:cNvPicPr>
            <a:picLocks noChangeAspect="1"/>
          </p:cNvPicPr>
          <p:nvPr/>
        </p:nvPicPr>
        <p:blipFill rotWithShape="1">
          <a:blip r:embed="rId3"/>
          <a:srcRect l="34222" r="20667" b="-1"/>
          <a:stretch/>
        </p:blipFill>
        <p:spPr>
          <a:xfrm>
            <a:off x="-1" y="10"/>
            <a:ext cx="4634680" cy="6857990"/>
          </a:xfrm>
          <a:prstGeom prst="rect">
            <a:avLst/>
          </a:prstGeom>
        </p:spPr>
      </p:pic>
    </p:spTree>
    <p:extLst>
      <p:ext uri="{BB962C8B-B14F-4D97-AF65-F5344CB8AC3E}">
        <p14:creationId xmlns:p14="http://schemas.microsoft.com/office/powerpoint/2010/main" val="3797799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B59DC6-D446-49CC-A37B-0A3D6822A610}"/>
              </a:ext>
            </a:extLst>
          </p:cNvPr>
          <p:cNvSpPr>
            <a:spLocks noGrp="1"/>
          </p:cNvSpPr>
          <p:nvPr>
            <p:ph type="title"/>
          </p:nvPr>
        </p:nvSpPr>
        <p:spPr>
          <a:xfrm>
            <a:off x="5499445" y="367905"/>
            <a:ext cx="4767471" cy="763312"/>
          </a:xfrm>
        </p:spPr>
        <p:txBody>
          <a:bodyPr>
            <a:normAutofit/>
          </a:bodyPr>
          <a:lstStyle/>
          <a:p>
            <a:pPr algn="ctr" rtl="1"/>
            <a:r>
              <a:rPr lang="he-IL" b="1" dirty="0">
                <a:effectLst/>
                <a:latin typeface="Calibri" panose="020F0502020204030204" pitchFamily="34" charset="0"/>
                <a:ea typeface="Calibri" panose="020F0502020204030204" pitchFamily="34" charset="0"/>
                <a:cs typeface="Arial" panose="020B0604020202020204" pitchFamily="34" charset="0"/>
              </a:rPr>
              <a:t>המודלים והקבצים</a:t>
            </a:r>
            <a:endParaRPr lang="en-US" dirty="0"/>
          </a:p>
        </p:txBody>
      </p:sp>
      <p:sp>
        <p:nvSpPr>
          <p:cNvPr id="3" name="מציין מיקום תוכן 2">
            <a:extLst>
              <a:ext uri="{FF2B5EF4-FFF2-40B4-BE49-F238E27FC236}">
                <a16:creationId xmlns:a16="http://schemas.microsoft.com/office/drawing/2014/main" id="{51B73AC4-4491-48B0-B04F-33B89041B10C}"/>
              </a:ext>
            </a:extLst>
          </p:cNvPr>
          <p:cNvSpPr>
            <a:spLocks noGrp="1"/>
          </p:cNvSpPr>
          <p:nvPr>
            <p:ph idx="1"/>
          </p:nvPr>
        </p:nvSpPr>
        <p:spPr>
          <a:xfrm>
            <a:off x="4789399" y="1245704"/>
            <a:ext cx="6946726" cy="3809999"/>
          </a:xfrm>
        </p:spPr>
        <p:txBody>
          <a:bodyPr>
            <a:noAutofit/>
          </a:bodyPr>
          <a:lstStyle/>
          <a:p>
            <a:pPr marL="0" indent="0" algn="r" rtl="1">
              <a:lnSpc>
                <a:spcPct val="90000"/>
              </a:lnSpc>
              <a:buNone/>
            </a:pPr>
            <a:r>
              <a:rPr lang="en-US" sz="1100" u="sng" dirty="0"/>
              <a:t>GUI – React hooks &amp; web3</a:t>
            </a:r>
            <a:endParaRPr lang="he-IL" sz="1100" u="sng" dirty="0"/>
          </a:p>
          <a:p>
            <a:pPr marL="0" indent="0" algn="r" rtl="1">
              <a:lnSpc>
                <a:spcPct val="90000"/>
              </a:lnSpc>
              <a:buNone/>
            </a:pPr>
            <a:r>
              <a:rPr lang="he-IL" sz="1100" dirty="0"/>
              <a:t>מבחינת התצוגה יש 2 אופציות שבהן ניתן להיכנס:</a:t>
            </a:r>
            <a:endParaRPr lang="en-US" sz="1100" dirty="0"/>
          </a:p>
          <a:p>
            <a:pPr marL="0" indent="0" algn="r" rtl="1">
              <a:lnSpc>
                <a:spcPct val="90000"/>
              </a:lnSpc>
              <a:buNone/>
            </a:pPr>
            <a:r>
              <a:rPr lang="he-IL" sz="1100" dirty="0"/>
              <a:t> 1) כבעלים שרוצה לקנות/למכור חלקה או לעדכן את החלקות שלו.</a:t>
            </a:r>
            <a:endParaRPr lang="en-US" sz="1100" dirty="0"/>
          </a:p>
          <a:p>
            <a:pPr marL="0" indent="0" algn="r" rtl="1">
              <a:lnSpc>
                <a:spcPct val="90000"/>
              </a:lnSpc>
              <a:buNone/>
            </a:pPr>
            <a:r>
              <a:rPr lang="he-IL" sz="1100" dirty="0"/>
              <a:t> 2) כאורח שרוצה לשחק במשחקים בחלקות.</a:t>
            </a:r>
          </a:p>
          <a:p>
            <a:pPr marL="0" indent="0" algn="r" rtl="1">
              <a:lnSpc>
                <a:spcPct val="90000"/>
              </a:lnSpc>
              <a:buNone/>
            </a:pPr>
            <a:r>
              <a:rPr lang="he-IL" sz="1100" b="1" dirty="0"/>
              <a:t>1) כניסה בתור בעלים:</a:t>
            </a:r>
          </a:p>
          <a:p>
            <a:pPr algn="r" rtl="1">
              <a:lnSpc>
                <a:spcPct val="90000"/>
              </a:lnSpc>
            </a:pPr>
            <a:r>
              <a:rPr lang="he-IL" sz="1100" dirty="0"/>
              <a:t>בתור התחלה שנכנסים בתור בעלים עוברים לרכיב </a:t>
            </a:r>
            <a:r>
              <a:rPr lang="en-US" sz="1100" dirty="0"/>
              <a:t>owner</a:t>
            </a:r>
            <a:r>
              <a:rPr lang="he-IL" sz="1100" dirty="0"/>
              <a:t> ובו נעדכן את הכתובת של הארנק שנמצא ב</a:t>
            </a:r>
            <a:r>
              <a:rPr lang="en-US" sz="1100" dirty="0"/>
              <a:t>MetaMask</a:t>
            </a:r>
            <a:r>
              <a:rPr lang="he-IL" sz="1100" dirty="0"/>
              <a:t> באמצעות </a:t>
            </a:r>
            <a:r>
              <a:rPr lang="en-US" sz="1100" dirty="0"/>
              <a:t>web3</a:t>
            </a:r>
            <a:r>
              <a:rPr lang="he-IL" sz="1100" dirty="0"/>
              <a:t>.</a:t>
            </a:r>
          </a:p>
          <a:p>
            <a:pPr algn="r" rtl="1">
              <a:lnSpc>
                <a:spcPct val="90000"/>
              </a:lnSpc>
            </a:pPr>
            <a:r>
              <a:rPr lang="he-IL" sz="1100" dirty="0"/>
              <a:t>לבעלים יש 2 דפים אפשריים: המפה או הארנק שלו. במפה מוצגים כל החלקות בצורת מפה עם צבעים שונים לכל חלקה בהתאם ליחס שלה לבעלים או בהתאם לסוג החלקה.</a:t>
            </a:r>
          </a:p>
          <a:p>
            <a:pPr marL="0" indent="0" algn="r" rtl="1">
              <a:lnSpc>
                <a:spcPct val="90000"/>
              </a:lnSpc>
              <a:buNone/>
            </a:pPr>
            <a:r>
              <a:rPr lang="he-IL" sz="1100" dirty="0"/>
              <a:t>סוגי החלקות והצבעים שלהם:</a:t>
            </a:r>
          </a:p>
          <a:p>
            <a:pPr algn="r" rtl="1">
              <a:lnSpc>
                <a:spcPct val="90000"/>
              </a:lnSpc>
            </a:pPr>
            <a:r>
              <a:rPr lang="he-IL" sz="1100" dirty="0"/>
              <a:t>כתום -  החלקות שבבעלותי.</a:t>
            </a:r>
          </a:p>
          <a:p>
            <a:pPr algn="r" rtl="1">
              <a:lnSpc>
                <a:spcPct val="90000"/>
              </a:lnSpc>
            </a:pPr>
            <a:r>
              <a:rPr lang="he-IL" sz="1100" dirty="0"/>
              <a:t>אפור כהה – חלקות שאינם בבעלותי.</a:t>
            </a:r>
          </a:p>
          <a:p>
            <a:pPr algn="r" rtl="1">
              <a:lnSpc>
                <a:spcPct val="90000"/>
              </a:lnSpc>
            </a:pPr>
            <a:r>
              <a:rPr lang="he-IL" sz="1100" dirty="0"/>
              <a:t>ירוק – פארק.</a:t>
            </a:r>
          </a:p>
          <a:p>
            <a:pPr algn="r" rtl="1">
              <a:lnSpc>
                <a:spcPct val="90000"/>
              </a:lnSpc>
            </a:pPr>
            <a:r>
              <a:rPr lang="he-IL" sz="1100" dirty="0"/>
              <a:t>אפור בהיר – כביש.</a:t>
            </a:r>
          </a:p>
          <a:p>
            <a:pPr algn="r" rtl="1">
              <a:lnSpc>
                <a:spcPct val="90000"/>
              </a:lnSpc>
            </a:pPr>
            <a:r>
              <a:rPr lang="he-IL" sz="1100" dirty="0"/>
              <a:t>ברגע שעוברים עם העכבר על חלקה מופיע </a:t>
            </a:r>
            <a:r>
              <a:rPr lang="en-US" sz="1100" dirty="0"/>
              <a:t>tooltip</a:t>
            </a:r>
            <a:r>
              <a:rPr lang="he-IL" sz="1100" dirty="0"/>
              <a:t> עם מידע על החלקה, במידה והחלקה היא מסוג </a:t>
            </a:r>
            <a:r>
              <a:rPr lang="en-US" sz="1100" dirty="0"/>
              <a:t>NFT</a:t>
            </a:r>
            <a:r>
              <a:rPr lang="he-IL" sz="1100" dirty="0"/>
              <a:t> יופיע גם המחיר של החלקה.</a:t>
            </a:r>
          </a:p>
          <a:p>
            <a:pPr marL="0" indent="0" algn="r" rtl="1">
              <a:lnSpc>
                <a:spcPct val="90000"/>
              </a:lnSpc>
              <a:buNone/>
            </a:pPr>
            <a:r>
              <a:rPr lang="he-IL" sz="1100" dirty="0"/>
              <a:t>כשלוחצים על חלקה נפתח </a:t>
            </a:r>
            <a:r>
              <a:rPr lang="en-US" sz="1100" dirty="0"/>
              <a:t>Modal</a:t>
            </a:r>
            <a:r>
              <a:rPr lang="he-IL" sz="1100" dirty="0"/>
              <a:t> עם האופציות הבאות:</a:t>
            </a:r>
          </a:p>
          <a:p>
            <a:pPr algn="r" rtl="1">
              <a:lnSpc>
                <a:spcPct val="90000"/>
              </a:lnSpc>
            </a:pPr>
            <a:r>
              <a:rPr lang="he-IL" sz="1100" dirty="0"/>
              <a:t>אם החלקה היא כביש יוצג בה רק מי הבעלים(הבעלים של העולם).</a:t>
            </a:r>
          </a:p>
          <a:p>
            <a:pPr algn="r" rtl="1">
              <a:lnSpc>
                <a:spcPct val="90000"/>
              </a:lnSpc>
            </a:pPr>
            <a:r>
              <a:rPr lang="he-IL" sz="1100" dirty="0"/>
              <a:t>אם החלקה היא פארק עבור הבעלים יהיה ניתן לעדכן בה משחק ועבור כל השאר יהיה ניתן לראות מי הבעלים(הבעלים של העולם).</a:t>
            </a:r>
          </a:p>
          <a:p>
            <a:pPr algn="r" rtl="1">
              <a:lnSpc>
                <a:spcPct val="90000"/>
              </a:lnSpc>
            </a:pPr>
            <a:r>
              <a:rPr lang="he-IL" sz="1100" dirty="0"/>
              <a:t>אם החלקה היא מסוג </a:t>
            </a:r>
            <a:r>
              <a:rPr lang="en-US" sz="1100" dirty="0"/>
              <a:t>NFT</a:t>
            </a:r>
            <a:r>
              <a:rPr lang="he-IL" sz="1100" dirty="0"/>
              <a:t> ואנחנו מחוברים בתור הבעלים שלה יהיה ניתן לבצע בה עדכון למשחק ולמחיר של החלקה ובנוסף יהיה ניתן לבצע העברת בעלות. אם אנחנו לא הבעלים של החלקה יהיה ניתן לראות מי הבעלים של החלקה ומה המחיר שלה וכפתור לביצוע </a:t>
            </a:r>
            <a:r>
              <a:rPr lang="en-US" sz="1100" dirty="0"/>
              <a:t>Approve</a:t>
            </a:r>
            <a:r>
              <a:rPr lang="he-IL" sz="1100" dirty="0"/>
              <a:t>.</a:t>
            </a:r>
          </a:p>
        </p:txBody>
      </p:sp>
      <p:pic>
        <p:nvPicPr>
          <p:cNvPr id="5" name="Picture 4" descr="מחסן חיצוני">
            <a:extLst>
              <a:ext uri="{FF2B5EF4-FFF2-40B4-BE49-F238E27FC236}">
                <a16:creationId xmlns:a16="http://schemas.microsoft.com/office/drawing/2014/main" id="{5F26550E-FE65-AEAD-1016-3F26CA115957}"/>
              </a:ext>
            </a:extLst>
          </p:cNvPr>
          <p:cNvPicPr>
            <a:picLocks noChangeAspect="1"/>
          </p:cNvPicPr>
          <p:nvPr/>
        </p:nvPicPr>
        <p:blipFill rotWithShape="1">
          <a:blip r:embed="rId3"/>
          <a:srcRect l="21021" r="34038"/>
          <a:stretch/>
        </p:blipFill>
        <p:spPr>
          <a:xfrm>
            <a:off x="-1" y="10"/>
            <a:ext cx="4634680" cy="6857990"/>
          </a:xfrm>
          <a:prstGeom prst="rect">
            <a:avLst/>
          </a:prstGeom>
        </p:spPr>
      </p:pic>
    </p:spTree>
    <p:extLst>
      <p:ext uri="{BB962C8B-B14F-4D97-AF65-F5344CB8AC3E}">
        <p14:creationId xmlns:p14="http://schemas.microsoft.com/office/powerpoint/2010/main" val="3210831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B59DC6-D446-49CC-A37B-0A3D6822A610}"/>
              </a:ext>
            </a:extLst>
          </p:cNvPr>
          <p:cNvSpPr>
            <a:spLocks noGrp="1"/>
          </p:cNvSpPr>
          <p:nvPr>
            <p:ph type="title"/>
          </p:nvPr>
        </p:nvSpPr>
        <p:spPr>
          <a:xfrm>
            <a:off x="5944564" y="143636"/>
            <a:ext cx="4358934" cy="1237241"/>
          </a:xfrm>
        </p:spPr>
        <p:txBody>
          <a:bodyPr>
            <a:normAutofit/>
          </a:bodyPr>
          <a:lstStyle/>
          <a:p>
            <a:r>
              <a:rPr lang="he-IL" b="1" dirty="0">
                <a:effectLst/>
                <a:latin typeface="Calibri" panose="020F0502020204030204" pitchFamily="34" charset="0"/>
                <a:ea typeface="Calibri" panose="020F0502020204030204" pitchFamily="34" charset="0"/>
                <a:cs typeface="Arial" panose="020B0604020202020204" pitchFamily="34" charset="0"/>
              </a:rPr>
              <a:t>המודלים והקבצים</a:t>
            </a:r>
            <a:endParaRPr lang="en-US" dirty="0"/>
          </a:p>
        </p:txBody>
      </p:sp>
      <p:sp>
        <p:nvSpPr>
          <p:cNvPr id="3" name="מציין מיקום תוכן 2">
            <a:extLst>
              <a:ext uri="{FF2B5EF4-FFF2-40B4-BE49-F238E27FC236}">
                <a16:creationId xmlns:a16="http://schemas.microsoft.com/office/drawing/2014/main" id="{51B73AC4-4491-48B0-B04F-33B89041B10C}"/>
              </a:ext>
            </a:extLst>
          </p:cNvPr>
          <p:cNvSpPr>
            <a:spLocks noGrp="1"/>
          </p:cNvSpPr>
          <p:nvPr>
            <p:ph idx="1"/>
          </p:nvPr>
        </p:nvSpPr>
        <p:spPr>
          <a:xfrm>
            <a:off x="5282381" y="1667124"/>
            <a:ext cx="6016422" cy="3809999"/>
          </a:xfrm>
        </p:spPr>
        <p:txBody>
          <a:bodyPr>
            <a:noAutofit/>
          </a:bodyPr>
          <a:lstStyle/>
          <a:p>
            <a:pPr marL="0" indent="0" algn="r" rtl="1">
              <a:lnSpc>
                <a:spcPct val="90000"/>
              </a:lnSpc>
              <a:buNone/>
            </a:pPr>
            <a:r>
              <a:rPr lang="en-US" sz="1100" b="1" u="sng" dirty="0"/>
              <a:t>GUI – React hooks &amp; web3</a:t>
            </a:r>
            <a:endParaRPr lang="he-IL" sz="1100" b="1" u="sng" dirty="0"/>
          </a:p>
          <a:p>
            <a:pPr algn="r" rtl="1">
              <a:lnSpc>
                <a:spcPct val="90000"/>
              </a:lnSpc>
            </a:pPr>
            <a:r>
              <a:rPr lang="he-IL" sz="1100" dirty="0"/>
              <a:t>מבחינת התצוגה יש 2 אופציות שבהן ניתן להיכנס: </a:t>
            </a:r>
            <a:endParaRPr lang="en-US" sz="1100" dirty="0"/>
          </a:p>
          <a:p>
            <a:pPr algn="r" rtl="1">
              <a:lnSpc>
                <a:spcPct val="90000"/>
              </a:lnSpc>
            </a:pPr>
            <a:r>
              <a:rPr lang="he-IL" sz="1100" dirty="0"/>
              <a:t>1) כבעלים שרוצה לקנות/למכור חלקה או לעדכן את החלקות שלו. </a:t>
            </a:r>
            <a:endParaRPr lang="en-US" sz="1100" dirty="0"/>
          </a:p>
          <a:p>
            <a:pPr algn="r" rtl="1">
              <a:lnSpc>
                <a:spcPct val="90000"/>
              </a:lnSpc>
            </a:pPr>
            <a:r>
              <a:rPr lang="he-IL" sz="1100" dirty="0"/>
              <a:t>2) כאורח שרוצה לשחק במשחקים בחלקות.</a:t>
            </a:r>
          </a:p>
          <a:p>
            <a:pPr marL="0" indent="0" algn="r" rtl="1">
              <a:lnSpc>
                <a:spcPct val="90000"/>
              </a:lnSpc>
              <a:buNone/>
            </a:pPr>
            <a:r>
              <a:rPr lang="he-IL" sz="1100" b="1" dirty="0"/>
              <a:t>2) כניסה בתור אורח:</a:t>
            </a:r>
          </a:p>
          <a:p>
            <a:pPr algn="r" rtl="1">
              <a:lnSpc>
                <a:spcPct val="90000"/>
              </a:lnSpc>
            </a:pPr>
            <a:r>
              <a:rPr lang="he-IL" sz="1100" dirty="0"/>
              <a:t>לאורח יש 2 דפים אפשריים: המפה או משחק. במפה מוצגים כל החלקות בצורת מפה עם צבעים שונים לכל חלקה בהתאם ליחס שלה לבעלים או בהתאם לסוג החלקה.</a:t>
            </a:r>
          </a:p>
          <a:p>
            <a:pPr algn="r" rtl="1">
              <a:lnSpc>
                <a:spcPct val="90000"/>
              </a:lnSpc>
            </a:pPr>
            <a:r>
              <a:rPr lang="he-IL" sz="1100" dirty="0"/>
              <a:t>סוגי החלקות והצבעים שלהם:</a:t>
            </a:r>
          </a:p>
          <a:p>
            <a:pPr algn="r" rtl="1">
              <a:lnSpc>
                <a:spcPct val="90000"/>
              </a:lnSpc>
            </a:pPr>
            <a:r>
              <a:rPr lang="he-IL" sz="1100" dirty="0"/>
              <a:t>אדום -  חלקה עם משחק.</a:t>
            </a:r>
          </a:p>
          <a:p>
            <a:pPr algn="r" rtl="1">
              <a:lnSpc>
                <a:spcPct val="90000"/>
              </a:lnSpc>
            </a:pPr>
            <a:r>
              <a:rPr lang="he-IL" sz="1100" dirty="0"/>
              <a:t>אפור כהה – חלקה בלי משחק.</a:t>
            </a:r>
          </a:p>
          <a:p>
            <a:pPr algn="r" rtl="1">
              <a:lnSpc>
                <a:spcPct val="90000"/>
              </a:lnSpc>
            </a:pPr>
            <a:r>
              <a:rPr lang="he-IL" sz="1100" dirty="0"/>
              <a:t>ירוק – פארק.</a:t>
            </a:r>
          </a:p>
          <a:p>
            <a:pPr algn="r" rtl="1">
              <a:lnSpc>
                <a:spcPct val="90000"/>
              </a:lnSpc>
            </a:pPr>
            <a:r>
              <a:rPr lang="he-IL" sz="1100" dirty="0"/>
              <a:t>ירוק כהה – פארק עם משחק.</a:t>
            </a:r>
          </a:p>
          <a:p>
            <a:pPr algn="r" rtl="1">
              <a:lnSpc>
                <a:spcPct val="90000"/>
              </a:lnSpc>
            </a:pPr>
            <a:r>
              <a:rPr lang="he-IL" sz="1100" dirty="0"/>
              <a:t>אפור בהיר – כביש.</a:t>
            </a:r>
          </a:p>
          <a:p>
            <a:pPr algn="r" rtl="1">
              <a:lnSpc>
                <a:spcPct val="90000"/>
              </a:lnSpc>
            </a:pPr>
            <a:r>
              <a:rPr lang="he-IL" sz="1100" dirty="0"/>
              <a:t>ברגע שעוברים עם העכבר על חלקה מופיע </a:t>
            </a:r>
            <a:r>
              <a:rPr lang="en-US" sz="1100" dirty="0"/>
              <a:t>tooltip</a:t>
            </a:r>
            <a:r>
              <a:rPr lang="he-IL" sz="1100" dirty="0"/>
              <a:t> עם מידע על החלקה, במידה ויש בחלקה משחק הוא גם יופיע.</a:t>
            </a:r>
          </a:p>
          <a:p>
            <a:pPr algn="r" rtl="1">
              <a:lnSpc>
                <a:spcPct val="90000"/>
              </a:lnSpc>
            </a:pPr>
            <a:r>
              <a:rPr lang="he-IL" sz="1100" dirty="0"/>
              <a:t>כשלוחצים על חלקה נפתח </a:t>
            </a:r>
            <a:r>
              <a:rPr lang="en-US" sz="1100" dirty="0"/>
              <a:t>Modal</a:t>
            </a:r>
            <a:r>
              <a:rPr lang="he-IL" sz="1100" dirty="0"/>
              <a:t> ובמידה ויש בחלקה משחק אז יהיה ניתן להיכנס אליו באמצעות לחיצה על הכפתור </a:t>
            </a:r>
            <a:r>
              <a:rPr lang="en-US" sz="1100" dirty="0"/>
              <a:t>Play</a:t>
            </a:r>
            <a:r>
              <a:rPr lang="he-IL" sz="1100" dirty="0"/>
              <a:t> ונעבור לעמוד </a:t>
            </a:r>
            <a:r>
              <a:rPr lang="en-US" sz="1100" dirty="0"/>
              <a:t>game</a:t>
            </a:r>
            <a:r>
              <a:rPr lang="he-IL" sz="1100" dirty="0"/>
              <a:t> עם המשחק שנמצא בתוך החלקה.</a:t>
            </a:r>
          </a:p>
        </p:txBody>
      </p:sp>
      <p:pic>
        <p:nvPicPr>
          <p:cNvPr id="5" name="Picture 4" descr="חלקי משחק איקס מיקס דריקס ממתכת">
            <a:extLst>
              <a:ext uri="{FF2B5EF4-FFF2-40B4-BE49-F238E27FC236}">
                <a16:creationId xmlns:a16="http://schemas.microsoft.com/office/drawing/2014/main" id="{41A8CA7D-4CD3-6A87-595C-A4D16EEFEB9D}"/>
              </a:ext>
            </a:extLst>
          </p:cNvPr>
          <p:cNvPicPr>
            <a:picLocks noChangeAspect="1"/>
          </p:cNvPicPr>
          <p:nvPr/>
        </p:nvPicPr>
        <p:blipFill rotWithShape="1">
          <a:blip r:embed="rId3"/>
          <a:srcRect l="17874" r="31441"/>
          <a:stretch/>
        </p:blipFill>
        <p:spPr>
          <a:xfrm>
            <a:off x="-1" y="10"/>
            <a:ext cx="4634680" cy="6857990"/>
          </a:xfrm>
          <a:prstGeom prst="rect">
            <a:avLst/>
          </a:prstGeom>
        </p:spPr>
      </p:pic>
    </p:spTree>
    <p:extLst>
      <p:ext uri="{BB962C8B-B14F-4D97-AF65-F5344CB8AC3E}">
        <p14:creationId xmlns:p14="http://schemas.microsoft.com/office/powerpoint/2010/main" val="380948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18BFC05-9697-4C54-A4A6-C3C5ED2EECF7}"/>
              </a:ext>
            </a:extLst>
          </p:cNvPr>
          <p:cNvSpPr>
            <a:spLocks noGrp="1"/>
          </p:cNvSpPr>
          <p:nvPr>
            <p:ph type="title"/>
          </p:nvPr>
        </p:nvSpPr>
        <p:spPr>
          <a:xfrm>
            <a:off x="4706649" y="232469"/>
            <a:ext cx="5343203" cy="754261"/>
          </a:xfrm>
        </p:spPr>
        <p:txBody>
          <a:bodyPr>
            <a:normAutofit/>
          </a:bodyPr>
          <a:lstStyle/>
          <a:p>
            <a:pPr algn="ctr" rtl="1"/>
            <a:r>
              <a:rPr lang="he-IL" sz="3200" b="1" dirty="0">
                <a:latin typeface="Calibri" panose="020F0502020204030204" pitchFamily="34" charset="0"/>
                <a:cs typeface="Arial" panose="020B0604020202020204" pitchFamily="34" charset="0"/>
              </a:rPr>
              <a:t>הוראות התקנה</a:t>
            </a:r>
            <a:endParaRPr lang="en-US" sz="3200" dirty="0"/>
          </a:p>
        </p:txBody>
      </p:sp>
      <p:sp>
        <p:nvSpPr>
          <p:cNvPr id="3" name="מציין מיקום תוכן 2">
            <a:extLst>
              <a:ext uri="{FF2B5EF4-FFF2-40B4-BE49-F238E27FC236}">
                <a16:creationId xmlns:a16="http://schemas.microsoft.com/office/drawing/2014/main" id="{5A61B7E3-5829-4B21-8566-0F337F18AD48}"/>
              </a:ext>
            </a:extLst>
          </p:cNvPr>
          <p:cNvSpPr>
            <a:spLocks noGrp="1"/>
          </p:cNvSpPr>
          <p:nvPr>
            <p:ph idx="1"/>
          </p:nvPr>
        </p:nvSpPr>
        <p:spPr>
          <a:xfrm>
            <a:off x="4706649" y="1508290"/>
            <a:ext cx="6464114" cy="4740110"/>
          </a:xfrm>
        </p:spPr>
        <p:txBody>
          <a:bodyPr>
            <a:normAutofit/>
          </a:bodyPr>
          <a:lstStyle/>
          <a:p>
            <a:pPr marL="0" indent="0" algn="r" rtl="1">
              <a:lnSpc>
                <a:spcPct val="90000"/>
              </a:lnSpc>
              <a:buNone/>
            </a:pPr>
            <a:r>
              <a:rPr lang="he-IL" sz="1100" dirty="0"/>
              <a:t>הפרויקט נבנה בסביבת העבודה </a:t>
            </a:r>
            <a:r>
              <a:rPr lang="en-US" sz="1100" dirty="0"/>
              <a:t>Visual Studio Code</a:t>
            </a:r>
            <a:r>
              <a:rPr lang="he-IL" sz="1100" dirty="0"/>
              <a:t> וכדי להריץ את הפרויקט נדרש: </a:t>
            </a:r>
            <a:r>
              <a:rPr lang="en-US" sz="1100" dirty="0"/>
              <a:t>Ganache, MetaMask, Truffle</a:t>
            </a:r>
            <a:r>
              <a:rPr lang="he-IL" sz="1100" dirty="0"/>
              <a:t>.</a:t>
            </a:r>
          </a:p>
          <a:p>
            <a:pPr marL="0" indent="0" algn="r" rtl="1">
              <a:lnSpc>
                <a:spcPct val="90000"/>
              </a:lnSpc>
              <a:buNone/>
            </a:pPr>
            <a:r>
              <a:rPr lang="he-IL" sz="1100" u="sng" dirty="0"/>
              <a:t>שלב ראשון – הגדרת </a:t>
            </a:r>
            <a:r>
              <a:rPr lang="en-US" sz="1100" u="sng" dirty="0"/>
              <a:t>Workspace</a:t>
            </a:r>
            <a:r>
              <a:rPr lang="he-IL" sz="1100" u="sng" dirty="0"/>
              <a:t> ב</a:t>
            </a:r>
            <a:r>
              <a:rPr lang="en-US" sz="1100" u="sng" dirty="0"/>
              <a:t>Ganache</a:t>
            </a:r>
            <a:r>
              <a:rPr lang="he-IL" sz="1100" dirty="0"/>
              <a:t>:</a:t>
            </a:r>
            <a:endParaRPr lang="en-US" sz="1100" dirty="0"/>
          </a:p>
          <a:p>
            <a:pPr algn="r" rtl="1">
              <a:lnSpc>
                <a:spcPct val="90000"/>
              </a:lnSpc>
            </a:pPr>
            <a:r>
              <a:rPr lang="he-IL" sz="1100" dirty="0"/>
              <a:t>1. נפתח את ה</a:t>
            </a:r>
            <a:r>
              <a:rPr lang="en-US" sz="1100" dirty="0"/>
              <a:t>Ganache</a:t>
            </a:r>
            <a:r>
              <a:rPr lang="he-IL" sz="1100" dirty="0"/>
              <a:t> ונבחר ב</a:t>
            </a:r>
            <a:r>
              <a:rPr lang="en-US" sz="1100" dirty="0"/>
              <a:t>NEW WORKSPACE</a:t>
            </a:r>
            <a:r>
              <a:rPr lang="he-IL" sz="1100" dirty="0"/>
              <a:t>.</a:t>
            </a:r>
          </a:p>
          <a:p>
            <a:pPr algn="r" rtl="1">
              <a:lnSpc>
                <a:spcPct val="90000"/>
              </a:lnSpc>
            </a:pPr>
            <a:r>
              <a:rPr lang="he-IL" sz="1100" dirty="0"/>
              <a:t>2.</a:t>
            </a:r>
            <a:r>
              <a:rPr lang="en-US" sz="1100" dirty="0"/>
              <a:t> </a:t>
            </a:r>
            <a:r>
              <a:rPr lang="he-IL" sz="1100" dirty="0"/>
              <a:t>נכניס שם ל</a:t>
            </a:r>
            <a:r>
              <a:rPr lang="en-US" sz="1100" dirty="0"/>
              <a:t>workspace</a:t>
            </a:r>
            <a:r>
              <a:rPr lang="he-IL" sz="1100" dirty="0"/>
              <a:t> ונלחץ על </a:t>
            </a:r>
            <a:r>
              <a:rPr lang="en-US" sz="1100" dirty="0"/>
              <a:t>ADD PROJECT</a:t>
            </a:r>
            <a:r>
              <a:rPr lang="he-IL" sz="1100" dirty="0"/>
              <a:t> ונבחר בקובץ </a:t>
            </a:r>
            <a:r>
              <a:rPr lang="en-US" sz="1100" dirty="0"/>
              <a:t>truffle-config.js</a:t>
            </a:r>
            <a:r>
              <a:rPr lang="he-IL" sz="1100" dirty="0"/>
              <a:t> מתוך הפרויקט.</a:t>
            </a:r>
          </a:p>
          <a:p>
            <a:pPr algn="r" rtl="1">
              <a:lnSpc>
                <a:spcPct val="90000"/>
              </a:lnSpc>
            </a:pPr>
            <a:r>
              <a:rPr lang="he-IL" sz="1100" dirty="0"/>
              <a:t>3. נלחץ על </a:t>
            </a:r>
            <a:r>
              <a:rPr lang="en-US" sz="1100" dirty="0"/>
              <a:t>SAVE WORKSPACE</a:t>
            </a:r>
            <a:r>
              <a:rPr lang="he-IL" sz="1100" dirty="0"/>
              <a:t>.</a:t>
            </a:r>
          </a:p>
          <a:p>
            <a:pPr marL="0" indent="0" algn="r" rtl="1">
              <a:lnSpc>
                <a:spcPct val="90000"/>
              </a:lnSpc>
              <a:buNone/>
            </a:pPr>
            <a:r>
              <a:rPr lang="he-IL" sz="1100" u="sng" dirty="0"/>
              <a:t>שלב שני – חיבור ה</a:t>
            </a:r>
            <a:r>
              <a:rPr lang="en-US" sz="1100" u="sng" dirty="0"/>
              <a:t>MetaMask</a:t>
            </a:r>
            <a:r>
              <a:rPr lang="he-IL" sz="1100" u="sng" dirty="0"/>
              <a:t> ל</a:t>
            </a:r>
            <a:r>
              <a:rPr lang="en-US" sz="1100" u="sng" dirty="0"/>
              <a:t>localhost</a:t>
            </a:r>
            <a:r>
              <a:rPr lang="he-IL" sz="1100" dirty="0"/>
              <a:t>:</a:t>
            </a:r>
            <a:endParaRPr lang="he-IL" sz="1100" u="sng" dirty="0"/>
          </a:p>
          <a:p>
            <a:pPr algn="r" rtl="1">
              <a:lnSpc>
                <a:spcPct val="90000"/>
              </a:lnSpc>
            </a:pPr>
            <a:r>
              <a:rPr lang="he-IL" sz="1100" dirty="0"/>
              <a:t>1. נפתח את ה</a:t>
            </a:r>
            <a:r>
              <a:rPr lang="en-US" sz="1100" dirty="0"/>
              <a:t>MetaMask</a:t>
            </a:r>
            <a:r>
              <a:rPr lang="he-IL" sz="1100" dirty="0"/>
              <a:t>, ניכנס להגדרות &gt; </a:t>
            </a:r>
            <a:r>
              <a:rPr lang="en-US" sz="1100" dirty="0"/>
              <a:t>Networks</a:t>
            </a:r>
            <a:r>
              <a:rPr lang="he-IL" sz="1100" dirty="0"/>
              <a:t> &gt; </a:t>
            </a:r>
            <a:r>
              <a:rPr lang="en-US" sz="1100" dirty="0"/>
              <a:t>Add Network</a:t>
            </a:r>
            <a:r>
              <a:rPr lang="he-IL" sz="1100" dirty="0"/>
              <a:t>.</a:t>
            </a:r>
          </a:p>
          <a:p>
            <a:pPr algn="r" rtl="1">
              <a:lnSpc>
                <a:spcPct val="90000"/>
              </a:lnSpc>
            </a:pPr>
            <a:r>
              <a:rPr lang="he-IL" sz="1100" dirty="0"/>
              <a:t>2. בשדה </a:t>
            </a:r>
            <a:r>
              <a:rPr lang="en-US" sz="1100" dirty="0"/>
              <a:t>Network Name</a:t>
            </a:r>
            <a:r>
              <a:rPr lang="he-IL" sz="1100" dirty="0"/>
              <a:t> נבחר שם לרשת, בשדה </a:t>
            </a:r>
            <a:r>
              <a:rPr lang="en-US" sz="1100" dirty="0"/>
              <a:t>New RPC URL</a:t>
            </a:r>
            <a:r>
              <a:rPr lang="he-IL" sz="1100" dirty="0"/>
              <a:t> נכתוב </a:t>
            </a:r>
            <a:r>
              <a:rPr lang="en-US" sz="1100" dirty="0"/>
              <a:t>http://127.0.0.1:7545</a:t>
            </a:r>
            <a:r>
              <a:rPr lang="he-IL" sz="1100" dirty="0"/>
              <a:t> ובשדה </a:t>
            </a:r>
            <a:r>
              <a:rPr lang="en-US" sz="1100" dirty="0"/>
              <a:t>Chain ID</a:t>
            </a:r>
            <a:r>
              <a:rPr lang="he-IL" sz="1100" dirty="0"/>
              <a:t> נכתוב 1337.</a:t>
            </a:r>
          </a:p>
          <a:p>
            <a:pPr algn="r" rtl="1">
              <a:lnSpc>
                <a:spcPct val="90000"/>
              </a:lnSpc>
            </a:pPr>
            <a:r>
              <a:rPr lang="he-IL" sz="1100" dirty="0"/>
              <a:t>3. נלחץ על </a:t>
            </a:r>
            <a:r>
              <a:rPr lang="en-US" sz="1100" dirty="0"/>
              <a:t>Save</a:t>
            </a:r>
            <a:r>
              <a:rPr lang="he-IL" sz="1100" dirty="0"/>
              <a:t>.</a:t>
            </a:r>
          </a:p>
          <a:p>
            <a:pPr algn="r" rtl="1">
              <a:lnSpc>
                <a:spcPct val="90000"/>
              </a:lnSpc>
            </a:pPr>
            <a:r>
              <a:rPr lang="he-IL" sz="1100" dirty="0"/>
              <a:t>4. נעבור לרשת שעכשיו הגדרנו ב</a:t>
            </a:r>
            <a:r>
              <a:rPr lang="en-US" sz="1100" dirty="0"/>
              <a:t>MetaMask</a:t>
            </a:r>
            <a:r>
              <a:rPr lang="he-IL" sz="1100" dirty="0"/>
              <a:t>.</a:t>
            </a:r>
          </a:p>
          <a:p>
            <a:pPr marL="0" indent="0" algn="r" rtl="1">
              <a:lnSpc>
                <a:spcPct val="90000"/>
              </a:lnSpc>
              <a:buNone/>
            </a:pPr>
            <a:r>
              <a:rPr lang="he-IL" sz="1100" u="sng" dirty="0"/>
              <a:t>שלב שלישי – ייבוא הארנקים מה</a:t>
            </a:r>
            <a:r>
              <a:rPr lang="en-US" sz="1100" u="sng" dirty="0"/>
              <a:t>Ganache</a:t>
            </a:r>
            <a:r>
              <a:rPr lang="he-IL" sz="1100" u="sng" dirty="0"/>
              <a:t> ל</a:t>
            </a:r>
            <a:r>
              <a:rPr lang="en-US" sz="1100" u="sng" dirty="0"/>
              <a:t>MetaMask</a:t>
            </a:r>
            <a:r>
              <a:rPr lang="he-IL" sz="1100" dirty="0"/>
              <a:t>:</a:t>
            </a:r>
          </a:p>
          <a:p>
            <a:pPr algn="r" rtl="1">
              <a:lnSpc>
                <a:spcPct val="90000"/>
              </a:lnSpc>
            </a:pPr>
            <a:r>
              <a:rPr lang="he-IL" sz="1100" dirty="0"/>
              <a:t>1. ניכנס ל</a:t>
            </a:r>
            <a:r>
              <a:rPr lang="en-US" sz="1100" dirty="0"/>
              <a:t>Ganache</a:t>
            </a:r>
            <a:r>
              <a:rPr lang="he-IL" sz="1100" dirty="0"/>
              <a:t> ל</a:t>
            </a:r>
            <a:r>
              <a:rPr lang="en-US" sz="1100" dirty="0"/>
              <a:t>Workspace</a:t>
            </a:r>
            <a:r>
              <a:rPr lang="he-IL" sz="1100" dirty="0"/>
              <a:t> שהגדרנו בשלב הראשון ומשם נעתיק את 12 המילים שמופיעות מתחת ל</a:t>
            </a:r>
            <a:r>
              <a:rPr lang="en-US" sz="1100" i="0" dirty="0">
                <a:effectLst/>
                <a:latin typeface="Fira Sans" panose="020B0604020202020204" pitchFamily="34" charset="0"/>
              </a:rPr>
              <a:t>MNEMONIC</a:t>
            </a:r>
            <a:r>
              <a:rPr lang="he-IL" sz="1100" i="0" dirty="0">
                <a:effectLst/>
                <a:latin typeface="Fira Sans" panose="020B0604020202020204" pitchFamily="34" charset="0"/>
              </a:rPr>
              <a:t>.</a:t>
            </a:r>
          </a:p>
          <a:p>
            <a:pPr algn="r" rtl="1">
              <a:lnSpc>
                <a:spcPct val="90000"/>
              </a:lnSpc>
            </a:pPr>
            <a:r>
              <a:rPr lang="he-IL" sz="1100" dirty="0">
                <a:latin typeface="Fira Sans" panose="020B0604020202020204" pitchFamily="34" charset="0"/>
              </a:rPr>
              <a:t>2. נפתח את ה</a:t>
            </a:r>
            <a:r>
              <a:rPr lang="en-US" sz="1100" dirty="0">
                <a:latin typeface="Fira Sans" panose="020B0604020202020204" pitchFamily="34" charset="0"/>
              </a:rPr>
              <a:t>MetaMask</a:t>
            </a:r>
            <a:r>
              <a:rPr lang="he-IL" sz="1100" dirty="0">
                <a:latin typeface="Fira Sans" panose="020B0604020202020204" pitchFamily="34" charset="0"/>
              </a:rPr>
              <a:t> ונלחץ על </a:t>
            </a:r>
            <a:r>
              <a:rPr lang="en-US" sz="1100" dirty="0">
                <a:latin typeface="Fira Sans" panose="020B0604020202020204" pitchFamily="34" charset="0"/>
              </a:rPr>
              <a:t>import using Secret Recovery Phrase</a:t>
            </a:r>
            <a:r>
              <a:rPr lang="he-IL" sz="1100" dirty="0">
                <a:latin typeface="Fira Sans" panose="020B0604020202020204" pitchFamily="34" charset="0"/>
              </a:rPr>
              <a:t>.</a:t>
            </a:r>
          </a:p>
          <a:p>
            <a:pPr algn="r" rtl="1">
              <a:lnSpc>
                <a:spcPct val="90000"/>
              </a:lnSpc>
            </a:pPr>
            <a:r>
              <a:rPr lang="he-IL" sz="1100" dirty="0">
                <a:latin typeface="Fira Sans" panose="020B0604020202020204" pitchFamily="34" charset="0"/>
              </a:rPr>
              <a:t>3. בשדה </a:t>
            </a:r>
            <a:r>
              <a:rPr lang="en-US" sz="1100" dirty="0">
                <a:latin typeface="Fira Sans" panose="020B0604020202020204" pitchFamily="34" charset="0"/>
              </a:rPr>
              <a:t>Wallet Secret Recovery Phrase</a:t>
            </a:r>
            <a:r>
              <a:rPr lang="he-IL" sz="1100" dirty="0">
                <a:latin typeface="Fira Sans" panose="020B0604020202020204" pitchFamily="34" charset="0"/>
              </a:rPr>
              <a:t> נדביק את 12 המילים שהעתקנו מה</a:t>
            </a:r>
            <a:r>
              <a:rPr lang="en-US" sz="1100" dirty="0">
                <a:latin typeface="Fira Sans" panose="020B0604020202020204" pitchFamily="34" charset="0"/>
              </a:rPr>
              <a:t>Ganache</a:t>
            </a:r>
            <a:r>
              <a:rPr lang="he-IL" sz="1100" dirty="0">
                <a:latin typeface="Fira Sans" panose="020B0604020202020204" pitchFamily="34" charset="0"/>
              </a:rPr>
              <a:t> וניתן סיסמה שבאמצעותה נוכל להתחבר לארנקים אלו בפעמים הבאות.</a:t>
            </a:r>
            <a:endParaRPr lang="he-IL" sz="1100" dirty="0"/>
          </a:p>
          <a:p>
            <a:pPr algn="r" rtl="1">
              <a:lnSpc>
                <a:spcPct val="90000"/>
              </a:lnSpc>
            </a:pPr>
            <a:endParaRPr lang="he-IL" sz="1100" dirty="0"/>
          </a:p>
          <a:p>
            <a:pPr algn="r" rtl="1">
              <a:lnSpc>
                <a:spcPct val="90000"/>
              </a:lnSpc>
            </a:pPr>
            <a:endParaRPr lang="he-IL" sz="1100" u="sng" dirty="0"/>
          </a:p>
          <a:p>
            <a:pPr algn="r" rtl="1">
              <a:lnSpc>
                <a:spcPct val="90000"/>
              </a:lnSpc>
            </a:pPr>
            <a:endParaRPr lang="he-IL" sz="1100" u="sng" dirty="0"/>
          </a:p>
        </p:txBody>
      </p:sp>
      <p:pic>
        <p:nvPicPr>
          <p:cNvPr id="5" name="Picture 4" descr="ריבוע ומלבן תלת-ממדי">
            <a:extLst>
              <a:ext uri="{FF2B5EF4-FFF2-40B4-BE49-F238E27FC236}">
                <a16:creationId xmlns:a16="http://schemas.microsoft.com/office/drawing/2014/main" id="{054D4810-5A73-8247-3C85-33A77CF53A1E}"/>
              </a:ext>
            </a:extLst>
          </p:cNvPr>
          <p:cNvPicPr>
            <a:picLocks noChangeAspect="1"/>
          </p:cNvPicPr>
          <p:nvPr/>
        </p:nvPicPr>
        <p:blipFill rotWithShape="1">
          <a:blip r:embed="rId3"/>
          <a:srcRect l="19866" r="39296" b="1"/>
          <a:stretch/>
        </p:blipFill>
        <p:spPr>
          <a:xfrm>
            <a:off x="-1" y="10"/>
            <a:ext cx="4058949" cy="6857990"/>
          </a:xfrm>
          <a:prstGeom prst="rect">
            <a:avLst/>
          </a:prstGeom>
        </p:spPr>
      </p:pic>
    </p:spTree>
    <p:extLst>
      <p:ext uri="{BB962C8B-B14F-4D97-AF65-F5344CB8AC3E}">
        <p14:creationId xmlns:p14="http://schemas.microsoft.com/office/powerpoint/2010/main" val="1783571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18BFC05-9697-4C54-A4A6-C3C5ED2EECF7}"/>
              </a:ext>
            </a:extLst>
          </p:cNvPr>
          <p:cNvSpPr>
            <a:spLocks noGrp="1"/>
          </p:cNvSpPr>
          <p:nvPr>
            <p:ph type="title"/>
          </p:nvPr>
        </p:nvSpPr>
        <p:spPr>
          <a:xfrm>
            <a:off x="650667" y="356496"/>
            <a:ext cx="6828512" cy="1641986"/>
          </a:xfrm>
        </p:spPr>
        <p:txBody>
          <a:bodyPr>
            <a:normAutofit/>
          </a:bodyPr>
          <a:lstStyle/>
          <a:p>
            <a:pPr algn="ctr" rtl="1"/>
            <a:r>
              <a:rPr lang="he-IL" b="1" dirty="0">
                <a:latin typeface="Calibri" panose="020F0502020204030204" pitchFamily="34" charset="0"/>
                <a:cs typeface="Arial" panose="020B0604020202020204" pitchFamily="34" charset="0"/>
              </a:rPr>
              <a:t>הוראות התקנה</a:t>
            </a:r>
            <a:endParaRPr lang="en-US" dirty="0"/>
          </a:p>
        </p:txBody>
      </p:sp>
      <p:sp>
        <p:nvSpPr>
          <p:cNvPr id="3" name="מציין מיקום תוכן 2">
            <a:extLst>
              <a:ext uri="{FF2B5EF4-FFF2-40B4-BE49-F238E27FC236}">
                <a16:creationId xmlns:a16="http://schemas.microsoft.com/office/drawing/2014/main" id="{5A61B7E3-5829-4B21-8566-0F337F18AD48}"/>
              </a:ext>
            </a:extLst>
          </p:cNvPr>
          <p:cNvSpPr>
            <a:spLocks noGrp="1"/>
          </p:cNvSpPr>
          <p:nvPr>
            <p:ph idx="1"/>
          </p:nvPr>
        </p:nvSpPr>
        <p:spPr>
          <a:xfrm>
            <a:off x="650667" y="1998482"/>
            <a:ext cx="7117019" cy="4249917"/>
          </a:xfrm>
        </p:spPr>
        <p:txBody>
          <a:bodyPr>
            <a:normAutofit/>
          </a:bodyPr>
          <a:lstStyle/>
          <a:p>
            <a:pPr marL="0" indent="0" algn="r" rtl="1">
              <a:lnSpc>
                <a:spcPct val="90000"/>
              </a:lnSpc>
              <a:buNone/>
            </a:pPr>
            <a:r>
              <a:rPr lang="he-IL" sz="1300" u="sng" dirty="0"/>
              <a:t>שלב רביעי – ביצוע קומפילציה לחוזים והעלאה לבלוקצ'יין ב</a:t>
            </a:r>
            <a:r>
              <a:rPr lang="en-US" sz="1300" u="sng" dirty="0"/>
              <a:t>Ganache</a:t>
            </a:r>
            <a:r>
              <a:rPr lang="he-IL" sz="1300" dirty="0"/>
              <a:t>:</a:t>
            </a:r>
          </a:p>
          <a:p>
            <a:pPr lvl="1" algn="r" rtl="1">
              <a:lnSpc>
                <a:spcPct val="90000"/>
              </a:lnSpc>
            </a:pPr>
            <a:r>
              <a:rPr lang="he-IL" sz="1300" dirty="0"/>
              <a:t>1. נפתח את ה</a:t>
            </a:r>
            <a:r>
              <a:rPr lang="en-US" sz="1300" dirty="0"/>
              <a:t>Visual Studio Code</a:t>
            </a:r>
            <a:r>
              <a:rPr lang="he-IL" sz="1300" dirty="0"/>
              <a:t> על תיקיית הפרויקט.</a:t>
            </a:r>
          </a:p>
          <a:p>
            <a:pPr lvl="1" algn="r" rtl="1">
              <a:lnSpc>
                <a:spcPct val="90000"/>
              </a:lnSpc>
            </a:pPr>
            <a:r>
              <a:rPr lang="he-IL" sz="1300" dirty="0"/>
              <a:t>2. ניכנס לטרמינל.</a:t>
            </a:r>
          </a:p>
          <a:p>
            <a:pPr lvl="1" algn="r" rtl="1">
              <a:lnSpc>
                <a:spcPct val="90000"/>
              </a:lnSpc>
            </a:pPr>
            <a:r>
              <a:rPr lang="he-IL" sz="1300" dirty="0"/>
              <a:t>3.במידה ו</a:t>
            </a:r>
            <a:r>
              <a:rPr lang="en-US" sz="1300" b="0" i="0" dirty="0">
                <a:effectLst/>
                <a:latin typeface="SFMono-Regular"/>
              </a:rPr>
              <a:t>truffle</a:t>
            </a:r>
            <a:r>
              <a:rPr lang="he-IL" sz="1300" dirty="0"/>
              <a:t> אינו מותקן יש לכתוב את הפקודה הבאה: </a:t>
            </a:r>
            <a:r>
              <a:rPr lang="en-US" sz="1300" dirty="0" err="1"/>
              <a:t>npm</a:t>
            </a:r>
            <a:r>
              <a:rPr lang="en-US" sz="1300" dirty="0"/>
              <a:t> install -g truffle</a:t>
            </a:r>
            <a:endParaRPr lang="he-IL" sz="1300" dirty="0"/>
          </a:p>
          <a:p>
            <a:pPr lvl="1" algn="r" rtl="1">
              <a:lnSpc>
                <a:spcPct val="90000"/>
              </a:lnSpc>
            </a:pPr>
            <a:r>
              <a:rPr lang="he-IL" sz="1300" dirty="0"/>
              <a:t>4. בפעם הראשונה להתקין את הספריות באמצעות הפקודה: </a:t>
            </a:r>
            <a:r>
              <a:rPr lang="en-US" sz="1300" dirty="0" err="1"/>
              <a:t>npm</a:t>
            </a:r>
            <a:r>
              <a:rPr lang="en-US" sz="1300" dirty="0"/>
              <a:t> install</a:t>
            </a:r>
            <a:endParaRPr lang="he-IL" sz="1300" dirty="0"/>
          </a:p>
          <a:p>
            <a:pPr lvl="1" algn="r" rtl="1">
              <a:lnSpc>
                <a:spcPct val="90000"/>
              </a:lnSpc>
            </a:pPr>
            <a:r>
              <a:rPr lang="he-IL" sz="1300" dirty="0"/>
              <a:t>5. נקמפל את החוזים באמצעות הפקודה: </a:t>
            </a:r>
            <a:r>
              <a:rPr lang="en-US" sz="1300" dirty="0"/>
              <a:t>truffle compile</a:t>
            </a:r>
            <a:endParaRPr lang="he-IL" sz="1300" dirty="0"/>
          </a:p>
          <a:p>
            <a:pPr lvl="1" algn="r" rtl="1">
              <a:lnSpc>
                <a:spcPct val="90000"/>
              </a:lnSpc>
            </a:pPr>
            <a:r>
              <a:rPr lang="he-IL" sz="1300" dirty="0"/>
              <a:t>6. נבצע </a:t>
            </a:r>
            <a:r>
              <a:rPr lang="en-US" sz="1300" dirty="0"/>
              <a:t>deploy</a:t>
            </a:r>
            <a:r>
              <a:rPr lang="he-IL" sz="1300" dirty="0"/>
              <a:t> לחוזים באמצעות הפקודה: </a:t>
            </a:r>
            <a:r>
              <a:rPr lang="en-US" sz="1300" dirty="0"/>
              <a:t>truffle migrate</a:t>
            </a:r>
            <a:endParaRPr lang="he-IL" sz="1300" dirty="0"/>
          </a:p>
          <a:p>
            <a:pPr marL="0" indent="0" algn="r" rtl="1">
              <a:lnSpc>
                <a:spcPct val="90000"/>
              </a:lnSpc>
              <a:buNone/>
            </a:pPr>
            <a:r>
              <a:rPr lang="he-IL" sz="1300" u="sng" dirty="0"/>
              <a:t>שלב חמישי – הרצת הפרויקט</a:t>
            </a:r>
            <a:r>
              <a:rPr lang="he-IL" sz="1300" dirty="0"/>
              <a:t>:</a:t>
            </a:r>
          </a:p>
          <a:p>
            <a:pPr lvl="1" algn="r" rtl="1">
              <a:lnSpc>
                <a:spcPct val="90000"/>
              </a:lnSpc>
            </a:pPr>
            <a:r>
              <a:rPr lang="he-IL" sz="1300" dirty="0"/>
              <a:t>1. נעבור לתיקייה </a:t>
            </a:r>
            <a:r>
              <a:rPr lang="en-US" sz="1300" dirty="0"/>
              <a:t>client</a:t>
            </a:r>
            <a:r>
              <a:rPr lang="he-IL" sz="1300" dirty="0"/>
              <a:t> באמצעות הפקודה </a:t>
            </a:r>
            <a:r>
              <a:rPr lang="en-US" sz="1300" dirty="0"/>
              <a:t>cd client</a:t>
            </a:r>
            <a:r>
              <a:rPr lang="he-IL" sz="1300" dirty="0"/>
              <a:t> בטרמינל.</a:t>
            </a:r>
          </a:p>
          <a:p>
            <a:pPr lvl="1" algn="r" rtl="1">
              <a:lnSpc>
                <a:spcPct val="90000"/>
              </a:lnSpc>
            </a:pPr>
            <a:r>
              <a:rPr lang="he-IL" sz="1300" dirty="0"/>
              <a:t>2. בפעם הראשונה להתקין את הספריות באמצעות הפקודה </a:t>
            </a:r>
            <a:r>
              <a:rPr lang="en-US" sz="1300" dirty="0" err="1"/>
              <a:t>npm</a:t>
            </a:r>
            <a:r>
              <a:rPr lang="en-US" sz="1300" dirty="0"/>
              <a:t> install</a:t>
            </a:r>
            <a:endParaRPr lang="he-IL" sz="1300" dirty="0"/>
          </a:p>
          <a:p>
            <a:pPr lvl="1" algn="r" rtl="1">
              <a:lnSpc>
                <a:spcPct val="90000"/>
              </a:lnSpc>
            </a:pPr>
            <a:r>
              <a:rPr lang="he-IL" sz="1300" dirty="0"/>
              <a:t>3. נריץ את ה</a:t>
            </a:r>
            <a:r>
              <a:rPr lang="en-US" sz="1300" dirty="0"/>
              <a:t>React</a:t>
            </a:r>
            <a:r>
              <a:rPr lang="he-IL" sz="1300" dirty="0"/>
              <a:t> באמצעות הפקודה </a:t>
            </a:r>
            <a:r>
              <a:rPr lang="en-US" sz="1300" dirty="0" err="1"/>
              <a:t>npm</a:t>
            </a:r>
            <a:r>
              <a:rPr lang="en-US" sz="1300" dirty="0"/>
              <a:t> start</a:t>
            </a:r>
            <a:endParaRPr lang="he-IL" sz="1300" dirty="0"/>
          </a:p>
          <a:p>
            <a:pPr lvl="1" algn="r" rtl="1">
              <a:lnSpc>
                <a:spcPct val="90000"/>
              </a:lnSpc>
            </a:pPr>
            <a:r>
              <a:rPr lang="he-IL" sz="1300" dirty="0"/>
              <a:t>4. כעת הפרויקט יוצג בדפדפן</a:t>
            </a:r>
            <a:r>
              <a:rPr lang="en-US" sz="1300" dirty="0"/>
              <a:t> </a:t>
            </a:r>
            <a:r>
              <a:rPr lang="he-IL" sz="1300" dirty="0"/>
              <a:t>כברירת מחדל בפורט 3000.</a:t>
            </a:r>
          </a:p>
        </p:txBody>
      </p:sp>
      <p:pic>
        <p:nvPicPr>
          <p:cNvPr id="5" name="Picture 4" descr="מחסן כהה מבפנים">
            <a:extLst>
              <a:ext uri="{FF2B5EF4-FFF2-40B4-BE49-F238E27FC236}">
                <a16:creationId xmlns:a16="http://schemas.microsoft.com/office/drawing/2014/main" id="{7010F9F4-445D-691C-26E6-2EF5580A2C89}"/>
              </a:ext>
            </a:extLst>
          </p:cNvPr>
          <p:cNvPicPr>
            <a:picLocks noChangeAspect="1"/>
          </p:cNvPicPr>
          <p:nvPr/>
        </p:nvPicPr>
        <p:blipFill rotWithShape="1">
          <a:blip r:embed="rId3"/>
          <a:srcRect l="37928" r="28781"/>
          <a:stretch/>
        </p:blipFill>
        <p:spPr>
          <a:xfrm>
            <a:off x="8135860" y="10"/>
            <a:ext cx="4058949" cy="6857990"/>
          </a:xfrm>
          <a:prstGeom prst="rect">
            <a:avLst/>
          </a:prstGeom>
        </p:spPr>
      </p:pic>
    </p:spTree>
    <p:extLst>
      <p:ext uri="{BB962C8B-B14F-4D97-AF65-F5344CB8AC3E}">
        <p14:creationId xmlns:p14="http://schemas.microsoft.com/office/powerpoint/2010/main" val="662303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יונים">
  <a:themeElements>
    <a:clrScheme name="יונים">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יונים">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יונים">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1575</TotalTime>
  <Words>1634</Words>
  <Application>Microsoft Office PowerPoint</Application>
  <PresentationFormat>Widescreen</PresentationFormat>
  <Paragraphs>119</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Century Gothic</vt:lpstr>
      <vt:lpstr>Fira Sans</vt:lpstr>
      <vt:lpstr>SFMono-Regular</vt:lpstr>
      <vt:lpstr>Wingdings 3</vt:lpstr>
      <vt:lpstr>יונים</vt:lpstr>
      <vt:lpstr>Meta Decentraland</vt:lpstr>
      <vt:lpstr>באגים ידועים</vt:lpstr>
      <vt:lpstr>המודלים והקבצים</vt:lpstr>
      <vt:lpstr>המודלים והקבצים</vt:lpstr>
      <vt:lpstr>המודלים והקבצים</vt:lpstr>
      <vt:lpstr>המודלים והקבצים</vt:lpstr>
      <vt:lpstr>המודלים והקבצים</vt:lpstr>
      <vt:lpstr>הוראות התקנה</vt:lpstr>
      <vt:lpstr>הוראות התקנה</vt:lpstr>
      <vt:lpstr>דוגמת הפעלה מקצה אל קצה</vt:lpstr>
      <vt:lpstr>דוגמת הפעלה מקצה אל קצה</vt:lpstr>
      <vt:lpstr>דוגמת הפעלה מקצה  אל קצה</vt:lpstr>
      <vt:lpstr>Thanks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 DeCentraland</dc:title>
  <dc:creator>Elad Shoham</dc:creator>
  <cp:lastModifiedBy>Ben Mishael</cp:lastModifiedBy>
  <cp:revision>74</cp:revision>
  <dcterms:created xsi:type="dcterms:W3CDTF">2022-02-10T16:11:25Z</dcterms:created>
  <dcterms:modified xsi:type="dcterms:W3CDTF">2023-07-29T16:54:30Z</dcterms:modified>
</cp:coreProperties>
</file>

<file path=docProps/thumbnail.jpeg>
</file>